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87" r:id="rId2"/>
    <p:sldMasterId id="2147483648" r:id="rId3"/>
    <p:sldMasterId id="2147483669" r:id="rId4"/>
  </p:sldMasterIdLst>
  <p:notesMasterIdLst>
    <p:notesMasterId r:id="rId16"/>
  </p:notesMasterIdLst>
  <p:sldIdLst>
    <p:sldId id="1374" r:id="rId5"/>
    <p:sldId id="1375" r:id="rId6"/>
    <p:sldId id="1379" r:id="rId7"/>
    <p:sldId id="1380" r:id="rId8"/>
    <p:sldId id="1381" r:id="rId9"/>
    <p:sldId id="1382" r:id="rId10"/>
    <p:sldId id="1378" r:id="rId11"/>
    <p:sldId id="1373" r:id="rId12"/>
    <p:sldId id="1363" r:id="rId13"/>
    <p:sldId id="1366" r:id="rId14"/>
    <p:sldId id="1367" r:id="rId15"/>
  </p:sldIdLst>
  <p:sldSz cx="12192000" cy="6858000"/>
  <p:notesSz cx="9386888" cy="7099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7D3D"/>
    <a:srgbClr val="CE2149"/>
    <a:srgbClr val="224A7F"/>
    <a:srgbClr val="F7DD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62" autoAdjust="0"/>
    <p:restoredTop sz="94660"/>
  </p:normalViewPr>
  <p:slideViewPr>
    <p:cSldViewPr snapToGrid="0">
      <p:cViewPr varScale="1">
        <p:scale>
          <a:sx n="72" d="100"/>
          <a:sy n="72" d="100"/>
        </p:scale>
        <p:origin x="232" y="6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92C7FD-53F2-4252-B38C-BBF8EB5C45D1}"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en-ZA"/>
        </a:p>
      </dgm:t>
    </dgm:pt>
    <dgm:pt modelId="{112C8D53-CB70-4236-A665-43385A06DBFE}">
      <dgm:prSet phldrT="[Text]" custT="1"/>
      <dgm:spPr>
        <a:solidFill>
          <a:schemeClr val="bg1">
            <a:lumMod val="85000"/>
          </a:schemeClr>
        </a:solidFill>
        <a:scene3d>
          <a:camera prst="orthographicFront"/>
          <a:lightRig rig="threePt" dir="t"/>
        </a:scene3d>
        <a:sp3d>
          <a:bevelT/>
        </a:sp3d>
      </dgm:spPr>
      <dgm:t>
        <a:bodyPr/>
        <a:lstStyle/>
        <a:p>
          <a:pPr algn="ctr"/>
          <a:r>
            <a:rPr lang="en-GB" sz="1400" dirty="0"/>
            <a:t>Low carbon economy</a:t>
          </a:r>
          <a:endParaRPr lang="en-ZA" sz="1400" dirty="0"/>
        </a:p>
      </dgm:t>
    </dgm:pt>
    <dgm:pt modelId="{5DC9A32B-02A3-4010-A722-55DAE3F71381}" type="parTrans" cxnId="{5A469870-0C7B-49C7-BEA6-5C548B351962}">
      <dgm:prSet/>
      <dgm:spPr/>
      <dgm:t>
        <a:bodyPr/>
        <a:lstStyle/>
        <a:p>
          <a:endParaRPr lang="en-ZA" sz="1200"/>
        </a:p>
      </dgm:t>
    </dgm:pt>
    <dgm:pt modelId="{859FFC7A-0854-4D26-9D99-BFACCB674449}" type="sibTrans" cxnId="{5A469870-0C7B-49C7-BEA6-5C548B351962}">
      <dgm:prSet/>
      <dgm:spPr/>
      <dgm:t>
        <a:bodyPr/>
        <a:lstStyle/>
        <a:p>
          <a:endParaRPr lang="en-ZA" sz="1200"/>
        </a:p>
      </dgm:t>
    </dgm:pt>
    <dgm:pt modelId="{56EA2529-FE65-454D-BBA3-C3629CAFA09C}">
      <dgm:prSet phldrT="[Text]" custT="1"/>
      <dgm:spPr>
        <a:solidFill>
          <a:schemeClr val="bg1">
            <a:lumMod val="85000"/>
          </a:schemeClr>
        </a:solidFill>
        <a:scene3d>
          <a:camera prst="orthographicFront"/>
          <a:lightRig rig="threePt" dir="t"/>
        </a:scene3d>
        <a:sp3d>
          <a:bevelT/>
        </a:sp3d>
      </dgm:spPr>
      <dgm:t>
        <a:bodyPr/>
        <a:lstStyle/>
        <a:p>
          <a:pPr algn="ctr"/>
          <a:r>
            <a:rPr lang="en-GB" sz="1400" dirty="0"/>
            <a:t>Diversify Namibia Export Basket</a:t>
          </a:r>
          <a:endParaRPr lang="en-ZA" sz="1400" dirty="0"/>
        </a:p>
      </dgm:t>
    </dgm:pt>
    <dgm:pt modelId="{CD0A636B-7A5B-484F-B554-993E345CE836}" type="parTrans" cxnId="{2C11AD74-B5DA-48EB-9143-0BC773B5A576}">
      <dgm:prSet/>
      <dgm:spPr/>
      <dgm:t>
        <a:bodyPr/>
        <a:lstStyle/>
        <a:p>
          <a:endParaRPr lang="en-ZA" sz="1200"/>
        </a:p>
      </dgm:t>
    </dgm:pt>
    <dgm:pt modelId="{F2B7291D-E113-44AD-99E9-85E4DFEDDDDA}" type="sibTrans" cxnId="{2C11AD74-B5DA-48EB-9143-0BC773B5A576}">
      <dgm:prSet/>
      <dgm:spPr/>
      <dgm:t>
        <a:bodyPr/>
        <a:lstStyle/>
        <a:p>
          <a:endParaRPr lang="en-ZA" sz="1200"/>
        </a:p>
      </dgm:t>
    </dgm:pt>
    <dgm:pt modelId="{A0227832-5207-4F71-B34F-1291094102F8}">
      <dgm:prSet phldrT="[Text]" custT="1"/>
      <dgm:spPr>
        <a:solidFill>
          <a:schemeClr val="bg1">
            <a:lumMod val="85000"/>
          </a:schemeClr>
        </a:solidFill>
        <a:scene3d>
          <a:camera prst="orthographicFront"/>
          <a:lightRig rig="threePt" dir="t"/>
        </a:scene3d>
        <a:sp3d>
          <a:bevelT/>
        </a:sp3d>
      </dgm:spPr>
      <dgm:t>
        <a:bodyPr/>
        <a:lstStyle/>
        <a:p>
          <a:pPr algn="ctr"/>
          <a:r>
            <a:rPr lang="en-ZA" sz="1400"/>
            <a:t>Promote</a:t>
          </a:r>
          <a:endParaRPr lang="en-ZA" sz="1400" b="0" dirty="0"/>
        </a:p>
      </dgm:t>
    </dgm:pt>
    <dgm:pt modelId="{9A7A7570-A1FA-4A10-B0FD-C668E55824E4}" type="parTrans" cxnId="{B62016C0-599B-4419-ABC1-EC937683AEC1}">
      <dgm:prSet/>
      <dgm:spPr/>
      <dgm:t>
        <a:bodyPr/>
        <a:lstStyle/>
        <a:p>
          <a:endParaRPr lang="en-ZA" sz="1200"/>
        </a:p>
      </dgm:t>
    </dgm:pt>
    <dgm:pt modelId="{A4A6C12B-C1ED-4D4A-A1F6-85326B2A9A4C}" type="sibTrans" cxnId="{B62016C0-599B-4419-ABC1-EC937683AEC1}">
      <dgm:prSet/>
      <dgm:spPr/>
      <dgm:t>
        <a:bodyPr/>
        <a:lstStyle/>
        <a:p>
          <a:endParaRPr lang="en-ZA" sz="1200"/>
        </a:p>
      </dgm:t>
    </dgm:pt>
    <dgm:pt modelId="{DD9A8D76-31FE-48B9-A870-3BB5844EC8A3}">
      <dgm:prSet phldrT="[Text]" custT="1"/>
      <dgm:spPr>
        <a:solidFill>
          <a:schemeClr val="bg1">
            <a:lumMod val="85000"/>
          </a:schemeClr>
        </a:solidFill>
        <a:scene3d>
          <a:camera prst="orthographicFront"/>
          <a:lightRig rig="threePt" dir="t"/>
        </a:scene3d>
        <a:sp3d>
          <a:bevelT/>
        </a:sp3d>
      </dgm:spPr>
      <dgm:t>
        <a:bodyPr/>
        <a:lstStyle/>
        <a:p>
          <a:pPr algn="ctr"/>
          <a:r>
            <a:rPr lang="en-US" sz="1400" dirty="0"/>
            <a:t>Economic development</a:t>
          </a:r>
        </a:p>
      </dgm:t>
    </dgm:pt>
    <dgm:pt modelId="{D97741E6-A359-457A-AA6C-07351640A660}" type="parTrans" cxnId="{75195375-E71C-4313-8C61-122FBB9BC4BA}">
      <dgm:prSet/>
      <dgm:spPr/>
      <dgm:t>
        <a:bodyPr/>
        <a:lstStyle/>
        <a:p>
          <a:endParaRPr lang="en-ZA" sz="1200"/>
        </a:p>
      </dgm:t>
    </dgm:pt>
    <dgm:pt modelId="{C835E8F9-FE6F-4E3B-B967-3389340B8935}" type="sibTrans" cxnId="{75195375-E71C-4313-8C61-122FBB9BC4BA}">
      <dgm:prSet/>
      <dgm:spPr/>
      <dgm:t>
        <a:bodyPr/>
        <a:lstStyle/>
        <a:p>
          <a:endParaRPr lang="en-ZA" sz="1200"/>
        </a:p>
      </dgm:t>
    </dgm:pt>
    <dgm:pt modelId="{D8BA254B-4169-4E89-8DFB-F2FA422733B5}">
      <dgm:prSet phldrT="[Text]" custT="1"/>
      <dgm:spPr>
        <a:solidFill>
          <a:schemeClr val="bg1">
            <a:lumMod val="85000"/>
          </a:schemeClr>
        </a:solidFill>
        <a:scene3d>
          <a:camera prst="orthographicFront"/>
          <a:lightRig rig="threePt" dir="t"/>
        </a:scene3d>
        <a:sp3d>
          <a:bevelT/>
        </a:sp3d>
      </dgm:spPr>
      <dgm:t>
        <a:bodyPr/>
        <a:lstStyle/>
        <a:p>
          <a:pPr algn="ctr"/>
          <a:r>
            <a:rPr lang="en-US" sz="1400" dirty="0"/>
            <a:t>Job creation</a:t>
          </a:r>
        </a:p>
      </dgm:t>
    </dgm:pt>
    <dgm:pt modelId="{25B31C66-EAE7-4DFD-8ACF-21845E0A6985}" type="parTrans" cxnId="{9E14FCC0-9854-47FE-9089-00280164E0E1}">
      <dgm:prSet/>
      <dgm:spPr/>
      <dgm:t>
        <a:bodyPr/>
        <a:lstStyle/>
        <a:p>
          <a:endParaRPr lang="en-ZA" sz="1200"/>
        </a:p>
      </dgm:t>
    </dgm:pt>
    <dgm:pt modelId="{7EABAB43-0E66-49C0-8D4C-364939FFBE0E}" type="sibTrans" cxnId="{9E14FCC0-9854-47FE-9089-00280164E0E1}">
      <dgm:prSet/>
      <dgm:spPr/>
      <dgm:t>
        <a:bodyPr/>
        <a:lstStyle/>
        <a:p>
          <a:endParaRPr lang="en-ZA" sz="1200"/>
        </a:p>
      </dgm:t>
    </dgm:pt>
    <dgm:pt modelId="{7D610CB3-E9A5-4B51-989D-CF936E1DD410}">
      <dgm:prSet phldrT="[Text]" custT="1"/>
      <dgm:spPr>
        <a:solidFill>
          <a:schemeClr val="bg1">
            <a:lumMod val="85000"/>
          </a:schemeClr>
        </a:solidFill>
        <a:scene3d>
          <a:camera prst="orthographicFront"/>
          <a:lightRig rig="threePt" dir="t"/>
        </a:scene3d>
        <a:sp3d>
          <a:bevelT/>
        </a:sp3d>
      </dgm:spPr>
      <dgm:t>
        <a:bodyPr/>
        <a:lstStyle/>
        <a:p>
          <a:pPr algn="ctr"/>
          <a:r>
            <a:rPr lang="en-ZA" sz="1400" dirty="0"/>
            <a:t>Support</a:t>
          </a:r>
          <a:endParaRPr lang="en-ZA" sz="1400" b="0" dirty="0"/>
        </a:p>
      </dgm:t>
    </dgm:pt>
    <dgm:pt modelId="{93AEE840-12EF-477E-8708-1F9334B2EC4C}" type="sibTrans" cxnId="{4C9929D2-AB8F-446E-AD82-0C4189E75E14}">
      <dgm:prSet/>
      <dgm:spPr/>
      <dgm:t>
        <a:bodyPr/>
        <a:lstStyle/>
        <a:p>
          <a:endParaRPr lang="en-ZA" sz="1200"/>
        </a:p>
      </dgm:t>
    </dgm:pt>
    <dgm:pt modelId="{86E0A865-7241-4E92-93E0-AB5F86D6C01A}" type="parTrans" cxnId="{4C9929D2-AB8F-446E-AD82-0C4189E75E14}">
      <dgm:prSet/>
      <dgm:spPr/>
      <dgm:t>
        <a:bodyPr/>
        <a:lstStyle/>
        <a:p>
          <a:endParaRPr lang="en-ZA" sz="1200"/>
        </a:p>
      </dgm:t>
    </dgm:pt>
    <dgm:pt modelId="{BEAEA2A2-0C25-4BB2-8D7C-BDFDDBD4A21C}">
      <dgm:prSet phldrT="[Text]" custT="1"/>
      <dgm:spPr>
        <a:solidFill>
          <a:schemeClr val="bg1">
            <a:lumMod val="85000"/>
          </a:schemeClr>
        </a:solidFill>
        <a:scene3d>
          <a:camera prst="orthographicFront"/>
          <a:lightRig rig="threePt" dir="t"/>
        </a:scene3d>
        <a:sp3d>
          <a:bevelT/>
        </a:sp3d>
      </dgm:spPr>
      <dgm:t>
        <a:bodyPr/>
        <a:lstStyle/>
        <a:p>
          <a:pPr algn="ctr"/>
          <a:r>
            <a:rPr lang="en-ZA" sz="1400" b="0" dirty="0"/>
            <a:t>Guide</a:t>
          </a:r>
        </a:p>
      </dgm:t>
    </dgm:pt>
    <dgm:pt modelId="{00275F3E-4406-47D8-AA66-50E765AF10E6}" type="sibTrans" cxnId="{DB6FC92B-6E5A-4A90-B35F-F387E1CB2EAE}">
      <dgm:prSet/>
      <dgm:spPr/>
      <dgm:t>
        <a:bodyPr/>
        <a:lstStyle/>
        <a:p>
          <a:endParaRPr lang="en-ZA" sz="1200"/>
        </a:p>
      </dgm:t>
    </dgm:pt>
    <dgm:pt modelId="{A9E31FA9-B42C-4F03-AB7A-7B494D2058B2}" type="parTrans" cxnId="{DB6FC92B-6E5A-4A90-B35F-F387E1CB2EAE}">
      <dgm:prSet/>
      <dgm:spPr/>
      <dgm:t>
        <a:bodyPr/>
        <a:lstStyle/>
        <a:p>
          <a:endParaRPr lang="en-ZA" sz="1200"/>
        </a:p>
      </dgm:t>
    </dgm:pt>
    <dgm:pt modelId="{F9DC188C-301C-45FC-B01F-699A35947F56}">
      <dgm:prSet phldrT="[Text]" custT="1"/>
      <dgm:spPr>
        <a:solidFill>
          <a:schemeClr val="bg1">
            <a:lumMod val="85000"/>
          </a:schemeClr>
        </a:solidFill>
        <a:scene3d>
          <a:camera prst="orthographicFront"/>
          <a:lightRig rig="threePt" dir="t"/>
        </a:scene3d>
        <a:sp3d>
          <a:bevelT/>
        </a:sp3d>
      </dgm:spPr>
      <dgm:t>
        <a:bodyPr/>
        <a:lstStyle/>
        <a:p>
          <a:pPr algn="ctr"/>
          <a:r>
            <a:rPr lang="en-GB" sz="1400" b="0" dirty="0"/>
            <a:t>Influence</a:t>
          </a:r>
          <a:endParaRPr lang="en-ZA" sz="1400" b="0" dirty="0"/>
        </a:p>
      </dgm:t>
    </dgm:pt>
    <dgm:pt modelId="{CC9A9B6D-58B8-47DA-A547-F82DA5CED949}" type="sibTrans" cxnId="{C605D390-7568-49AC-AD12-A0558C7D387F}">
      <dgm:prSet/>
      <dgm:spPr/>
      <dgm:t>
        <a:bodyPr/>
        <a:lstStyle/>
        <a:p>
          <a:endParaRPr lang="en-ZA" sz="1200"/>
        </a:p>
      </dgm:t>
    </dgm:pt>
    <dgm:pt modelId="{B9D5A9B3-EC80-4C39-8D7F-A76E2ABADA61}" type="parTrans" cxnId="{C605D390-7568-49AC-AD12-A0558C7D387F}">
      <dgm:prSet/>
      <dgm:spPr/>
      <dgm:t>
        <a:bodyPr/>
        <a:lstStyle/>
        <a:p>
          <a:endParaRPr lang="en-ZA" sz="1200"/>
        </a:p>
      </dgm:t>
    </dgm:pt>
    <dgm:pt modelId="{83FD5568-0935-4100-87D5-F2BC6027B334}">
      <dgm:prSet phldrT="[Text]" custT="1"/>
      <dgm:spPr>
        <a:solidFill>
          <a:srgbClr val="224A7F"/>
        </a:solidFill>
        <a:scene3d>
          <a:camera prst="orthographicFront"/>
          <a:lightRig rig="threePt" dir="t"/>
        </a:scene3d>
        <a:sp3d>
          <a:bevelT/>
        </a:sp3d>
      </dgm:spPr>
      <dgm:t>
        <a:bodyPr/>
        <a:lstStyle/>
        <a:p>
          <a:r>
            <a:rPr lang="en-GB" sz="1800" b="1" dirty="0"/>
            <a:t>Objectives</a:t>
          </a:r>
          <a:endParaRPr lang="en-ZA" sz="1800" dirty="0"/>
        </a:p>
      </dgm:t>
    </dgm:pt>
    <dgm:pt modelId="{93DFF846-2504-4F85-AD51-803BFDE7395F}" type="parTrans" cxnId="{87E60CA0-67D4-4FE1-9B9E-C167A8ABD10E}">
      <dgm:prSet/>
      <dgm:spPr/>
      <dgm:t>
        <a:bodyPr/>
        <a:lstStyle/>
        <a:p>
          <a:endParaRPr lang="en-ZA" sz="1200"/>
        </a:p>
      </dgm:t>
    </dgm:pt>
    <dgm:pt modelId="{467BDBEE-3AC6-4125-A013-04A3968E9AD6}" type="sibTrans" cxnId="{87E60CA0-67D4-4FE1-9B9E-C167A8ABD10E}">
      <dgm:prSet/>
      <dgm:spPr/>
      <dgm:t>
        <a:bodyPr/>
        <a:lstStyle/>
        <a:p>
          <a:endParaRPr lang="en-ZA" sz="1200"/>
        </a:p>
      </dgm:t>
    </dgm:pt>
    <dgm:pt modelId="{8D054711-CBAD-4F96-902C-166889F0FF66}">
      <dgm:prSet phldrT="[Text]" custT="1"/>
      <dgm:spPr>
        <a:solidFill>
          <a:srgbClr val="CE2149"/>
        </a:solidFill>
        <a:scene3d>
          <a:camera prst="orthographicFront"/>
          <a:lightRig rig="threePt" dir="t"/>
        </a:scene3d>
        <a:sp3d>
          <a:bevelT/>
        </a:sp3d>
      </dgm:spPr>
      <dgm:t>
        <a:bodyPr/>
        <a:lstStyle/>
        <a:p>
          <a:r>
            <a:rPr lang="en-GB" sz="1800" b="1" dirty="0"/>
            <a:t>Mandate</a:t>
          </a:r>
          <a:r>
            <a:rPr lang="en-GB" sz="1800" dirty="0"/>
            <a:t> </a:t>
          </a:r>
          <a:endParaRPr lang="en-ZA" sz="1800" b="1" dirty="0"/>
        </a:p>
      </dgm:t>
    </dgm:pt>
    <dgm:pt modelId="{84552E3B-E21F-4519-802F-DB1D3BAF48DF}" type="sibTrans" cxnId="{BFC62C9E-54C0-4C28-8AC4-112D4C0A0190}">
      <dgm:prSet/>
      <dgm:spPr/>
      <dgm:t>
        <a:bodyPr/>
        <a:lstStyle/>
        <a:p>
          <a:endParaRPr lang="en-ZA" sz="1200"/>
        </a:p>
      </dgm:t>
    </dgm:pt>
    <dgm:pt modelId="{79946355-16BF-4943-BAA8-A2D12B073344}" type="parTrans" cxnId="{BFC62C9E-54C0-4C28-8AC4-112D4C0A0190}">
      <dgm:prSet/>
      <dgm:spPr/>
      <dgm:t>
        <a:bodyPr/>
        <a:lstStyle/>
        <a:p>
          <a:endParaRPr lang="en-ZA" sz="1200"/>
        </a:p>
      </dgm:t>
    </dgm:pt>
    <dgm:pt modelId="{051FB760-83C4-411A-B2A5-01432E48A8A7}">
      <dgm:prSet phldrT="[Text]" custT="1"/>
      <dgm:spPr>
        <a:solidFill>
          <a:schemeClr val="bg1">
            <a:lumMod val="85000"/>
          </a:schemeClr>
        </a:solidFill>
        <a:scene3d>
          <a:camera prst="orthographicFront"/>
          <a:lightRig rig="threePt" dir="t"/>
        </a:scene3d>
        <a:sp3d>
          <a:bevelT/>
        </a:sp3d>
      </dgm:spPr>
      <dgm:t>
        <a:bodyPr/>
        <a:lstStyle/>
        <a:p>
          <a:r>
            <a:rPr lang="en-GB" sz="1400" dirty="0"/>
            <a:t>Represent</a:t>
          </a:r>
          <a:endParaRPr lang="en-ZA" sz="1400" dirty="0"/>
        </a:p>
      </dgm:t>
    </dgm:pt>
    <dgm:pt modelId="{C500EB67-6D53-4837-A14F-642EDEACAA19}" type="parTrans" cxnId="{6C6D6E4E-2D6A-47D8-96A8-7279EABCF7BF}">
      <dgm:prSet/>
      <dgm:spPr/>
      <dgm:t>
        <a:bodyPr/>
        <a:lstStyle/>
        <a:p>
          <a:endParaRPr lang="en-ZA" sz="1200"/>
        </a:p>
      </dgm:t>
    </dgm:pt>
    <dgm:pt modelId="{19914A29-9944-4304-8491-055A3399366F}" type="sibTrans" cxnId="{6C6D6E4E-2D6A-47D8-96A8-7279EABCF7BF}">
      <dgm:prSet/>
      <dgm:spPr/>
      <dgm:t>
        <a:bodyPr/>
        <a:lstStyle/>
        <a:p>
          <a:endParaRPr lang="en-ZA" sz="1200"/>
        </a:p>
      </dgm:t>
    </dgm:pt>
    <dgm:pt modelId="{FEE874BB-D080-4F7F-AC23-CBD480E1A071}">
      <dgm:prSet phldrT="[Text]" custT="1"/>
      <dgm:spPr>
        <a:solidFill>
          <a:schemeClr val="bg1">
            <a:lumMod val="85000"/>
          </a:schemeClr>
        </a:solidFill>
        <a:scene3d>
          <a:camera prst="orthographicFront"/>
          <a:lightRig rig="threePt" dir="t"/>
        </a:scene3d>
        <a:sp3d>
          <a:bevelT/>
        </a:sp3d>
      </dgm:spPr>
      <dgm:t>
        <a:bodyPr/>
        <a:lstStyle/>
        <a:p>
          <a:r>
            <a:rPr lang="en-GB" sz="1400" dirty="0"/>
            <a:t>Maximise impact</a:t>
          </a:r>
          <a:endParaRPr lang="en-ZA" sz="1400" dirty="0"/>
        </a:p>
      </dgm:t>
    </dgm:pt>
    <dgm:pt modelId="{5AD3AC5F-327F-43B4-BC14-29B3FCE2190C}" type="parTrans" cxnId="{36E662A2-BF2F-48C8-856A-DDD1DE22115C}">
      <dgm:prSet/>
      <dgm:spPr/>
      <dgm:t>
        <a:bodyPr/>
        <a:lstStyle/>
        <a:p>
          <a:endParaRPr lang="en-ZA" sz="1200"/>
        </a:p>
      </dgm:t>
    </dgm:pt>
    <dgm:pt modelId="{0202CC05-8FCD-4CC5-82BC-A93654BDD046}" type="sibTrans" cxnId="{36E662A2-BF2F-48C8-856A-DDD1DE22115C}">
      <dgm:prSet/>
      <dgm:spPr/>
      <dgm:t>
        <a:bodyPr/>
        <a:lstStyle/>
        <a:p>
          <a:endParaRPr lang="en-ZA" sz="1200"/>
        </a:p>
      </dgm:t>
    </dgm:pt>
    <dgm:pt modelId="{9BF8FFE5-A30D-4795-B146-5E71DECF3A67}">
      <dgm:prSet phldrT="[Text]" custT="1"/>
      <dgm:spPr>
        <a:solidFill>
          <a:schemeClr val="bg1">
            <a:lumMod val="85000"/>
          </a:schemeClr>
        </a:solidFill>
        <a:scene3d>
          <a:camera prst="orthographicFront"/>
          <a:lightRig rig="threePt" dir="t"/>
        </a:scene3d>
        <a:sp3d>
          <a:bevelT/>
        </a:sp3d>
      </dgm:spPr>
      <dgm:t>
        <a:bodyPr/>
        <a:lstStyle/>
        <a:p>
          <a:r>
            <a:rPr lang="en-GB" sz="1400" dirty="0"/>
            <a:t>Common voice</a:t>
          </a:r>
          <a:endParaRPr lang="en-ZA" sz="1400" dirty="0"/>
        </a:p>
      </dgm:t>
    </dgm:pt>
    <dgm:pt modelId="{08401A60-7ED0-45A1-9505-7F8FA7DE2B84}" type="parTrans" cxnId="{F0A5D598-AE90-45DB-A280-99A96F60AA30}">
      <dgm:prSet/>
      <dgm:spPr/>
      <dgm:t>
        <a:bodyPr/>
        <a:lstStyle/>
        <a:p>
          <a:endParaRPr lang="en-ZA" sz="1200"/>
        </a:p>
      </dgm:t>
    </dgm:pt>
    <dgm:pt modelId="{3E136DD4-B3E8-42D4-ABC8-2B79EB72853D}" type="sibTrans" cxnId="{F0A5D598-AE90-45DB-A280-99A96F60AA30}">
      <dgm:prSet/>
      <dgm:spPr/>
      <dgm:t>
        <a:bodyPr/>
        <a:lstStyle/>
        <a:p>
          <a:endParaRPr lang="en-ZA" sz="1200"/>
        </a:p>
      </dgm:t>
    </dgm:pt>
    <dgm:pt modelId="{6A330BA3-8220-46D0-B005-31D6BFDAE3D8}">
      <dgm:prSet phldrT="[Text]" custT="1"/>
      <dgm:spPr>
        <a:solidFill>
          <a:schemeClr val="bg1">
            <a:lumMod val="85000"/>
          </a:schemeClr>
        </a:solidFill>
        <a:scene3d>
          <a:camera prst="orthographicFront"/>
          <a:lightRig rig="threePt" dir="t"/>
        </a:scene3d>
        <a:sp3d>
          <a:bevelT/>
        </a:sp3d>
      </dgm:spPr>
      <dgm:t>
        <a:bodyPr/>
        <a:lstStyle/>
        <a:p>
          <a:r>
            <a:rPr lang="en-US" sz="1400" dirty="0"/>
            <a:t>Advocate</a:t>
          </a:r>
          <a:endParaRPr lang="en-ZA" sz="1400" dirty="0"/>
        </a:p>
      </dgm:t>
    </dgm:pt>
    <dgm:pt modelId="{A4F2A8A1-43D6-471A-B868-0FD23F33DCF7}" type="parTrans" cxnId="{AF664D3B-E30F-487E-BBC0-6A950B582E67}">
      <dgm:prSet/>
      <dgm:spPr/>
      <dgm:t>
        <a:bodyPr/>
        <a:lstStyle/>
        <a:p>
          <a:endParaRPr lang="en-ZA" sz="1200"/>
        </a:p>
      </dgm:t>
    </dgm:pt>
    <dgm:pt modelId="{9DADDEA8-9EB0-4A41-8A65-BADEF3E11BE8}" type="sibTrans" cxnId="{AF664D3B-E30F-487E-BBC0-6A950B582E67}">
      <dgm:prSet/>
      <dgm:spPr/>
      <dgm:t>
        <a:bodyPr/>
        <a:lstStyle/>
        <a:p>
          <a:endParaRPr lang="en-ZA" sz="1200"/>
        </a:p>
      </dgm:t>
    </dgm:pt>
    <dgm:pt modelId="{1F1FC27A-1C30-431F-A61D-4EDB8428A639}">
      <dgm:prSet phldrT="[Text]" custT="1"/>
      <dgm:spPr>
        <a:solidFill>
          <a:srgbClr val="267D3D"/>
        </a:solidFill>
        <a:scene3d>
          <a:camera prst="orthographicFront"/>
          <a:lightRig rig="threePt" dir="t"/>
        </a:scene3d>
        <a:sp3d>
          <a:bevelT/>
        </a:sp3d>
      </dgm:spPr>
      <dgm:t>
        <a:bodyPr/>
        <a:lstStyle/>
        <a:p>
          <a:r>
            <a:rPr lang="en-ZA" sz="1800" b="1" dirty="0"/>
            <a:t>Mission</a:t>
          </a:r>
        </a:p>
      </dgm:t>
    </dgm:pt>
    <dgm:pt modelId="{42532193-0FA8-48B5-8ACA-940E03C0B2DD}" type="parTrans" cxnId="{BBAF09F3-ED29-400E-B5EB-051C209EBC9B}">
      <dgm:prSet/>
      <dgm:spPr/>
      <dgm:t>
        <a:bodyPr/>
        <a:lstStyle/>
        <a:p>
          <a:endParaRPr lang="en-ZA" sz="1200"/>
        </a:p>
      </dgm:t>
    </dgm:pt>
    <dgm:pt modelId="{E1F2B416-8BAC-4B13-905B-21CDAC9674FD}" type="sibTrans" cxnId="{BBAF09F3-ED29-400E-B5EB-051C209EBC9B}">
      <dgm:prSet/>
      <dgm:spPr/>
      <dgm:t>
        <a:bodyPr/>
        <a:lstStyle/>
        <a:p>
          <a:endParaRPr lang="en-ZA" sz="1200"/>
        </a:p>
      </dgm:t>
    </dgm:pt>
    <dgm:pt modelId="{A7CBF82D-B8CB-4A57-B609-594A29F902EB}" type="pres">
      <dgm:prSet presAssocID="{9492C7FD-53F2-4252-B38C-BBF8EB5C45D1}" presName="Name0" presStyleCnt="0">
        <dgm:presLayoutVars>
          <dgm:dir/>
          <dgm:animLvl val="lvl"/>
          <dgm:resizeHandles val="exact"/>
        </dgm:presLayoutVars>
      </dgm:prSet>
      <dgm:spPr/>
    </dgm:pt>
    <dgm:pt modelId="{42C4720A-4D5F-4CED-A098-EF41D12A5ACC}" type="pres">
      <dgm:prSet presAssocID="{83FD5568-0935-4100-87D5-F2BC6027B334}" presName="boxAndChildren" presStyleCnt="0"/>
      <dgm:spPr>
        <a:scene3d>
          <a:camera prst="orthographicFront"/>
          <a:lightRig rig="threePt" dir="t"/>
        </a:scene3d>
        <a:sp3d>
          <a:bevelT/>
        </a:sp3d>
      </dgm:spPr>
    </dgm:pt>
    <dgm:pt modelId="{81712997-74A4-4BC7-8610-09E4B5426B9D}" type="pres">
      <dgm:prSet presAssocID="{83FD5568-0935-4100-87D5-F2BC6027B334}" presName="parentTextBox" presStyleLbl="node1" presStyleIdx="0" presStyleCnt="3"/>
      <dgm:spPr/>
    </dgm:pt>
    <dgm:pt modelId="{B3194C5C-4E25-4F3D-B30D-61F6BF5B8DFE}" type="pres">
      <dgm:prSet presAssocID="{83FD5568-0935-4100-87D5-F2BC6027B334}" presName="entireBox" presStyleLbl="node1" presStyleIdx="0" presStyleCnt="3" custScaleY="64761"/>
      <dgm:spPr/>
    </dgm:pt>
    <dgm:pt modelId="{E0301C47-DAB4-421E-B8E2-BD3CB359C023}" type="pres">
      <dgm:prSet presAssocID="{83FD5568-0935-4100-87D5-F2BC6027B334}" presName="descendantBox" presStyleCnt="0"/>
      <dgm:spPr>
        <a:scene3d>
          <a:camera prst="orthographicFront"/>
          <a:lightRig rig="threePt" dir="t"/>
        </a:scene3d>
        <a:sp3d>
          <a:bevelT/>
        </a:sp3d>
      </dgm:spPr>
    </dgm:pt>
    <dgm:pt modelId="{DF3A1DE3-B2E8-45CF-9D80-16F4D2AE5403}" type="pres">
      <dgm:prSet presAssocID="{A0227832-5207-4F71-B34F-1291094102F8}" presName="childTextBox" presStyleLbl="fgAccFollowNode1" presStyleIdx="0" presStyleCnt="12">
        <dgm:presLayoutVars>
          <dgm:bulletEnabled val="1"/>
        </dgm:presLayoutVars>
      </dgm:prSet>
      <dgm:spPr/>
    </dgm:pt>
    <dgm:pt modelId="{12811F1F-BF3F-44BA-8F21-C522007096FD}" type="pres">
      <dgm:prSet presAssocID="{7D610CB3-E9A5-4B51-989D-CF936E1DD410}" presName="childTextBox" presStyleLbl="fgAccFollowNode1" presStyleIdx="1" presStyleCnt="12">
        <dgm:presLayoutVars>
          <dgm:bulletEnabled val="1"/>
        </dgm:presLayoutVars>
      </dgm:prSet>
      <dgm:spPr/>
    </dgm:pt>
    <dgm:pt modelId="{29ECE0E3-1835-40E3-BB67-48FAD06F86C6}" type="pres">
      <dgm:prSet presAssocID="{BEAEA2A2-0C25-4BB2-8D7C-BDFDDBD4A21C}" presName="childTextBox" presStyleLbl="fgAccFollowNode1" presStyleIdx="2" presStyleCnt="12">
        <dgm:presLayoutVars>
          <dgm:bulletEnabled val="1"/>
        </dgm:presLayoutVars>
      </dgm:prSet>
      <dgm:spPr/>
    </dgm:pt>
    <dgm:pt modelId="{24ABAA67-C76E-4162-AA0E-B60CCF381819}" type="pres">
      <dgm:prSet presAssocID="{F9DC188C-301C-45FC-B01F-699A35947F56}" presName="childTextBox" presStyleLbl="fgAccFollowNode1" presStyleIdx="3" presStyleCnt="12">
        <dgm:presLayoutVars>
          <dgm:bulletEnabled val="1"/>
        </dgm:presLayoutVars>
      </dgm:prSet>
      <dgm:spPr/>
    </dgm:pt>
    <dgm:pt modelId="{1044BCC2-403E-4D87-BB66-AE18FA0F2CA8}" type="pres">
      <dgm:prSet presAssocID="{E1F2B416-8BAC-4B13-905B-21CDAC9674FD}" presName="sp" presStyleCnt="0"/>
      <dgm:spPr>
        <a:scene3d>
          <a:camera prst="orthographicFront"/>
          <a:lightRig rig="threePt" dir="t"/>
        </a:scene3d>
        <a:sp3d>
          <a:bevelT/>
        </a:sp3d>
      </dgm:spPr>
    </dgm:pt>
    <dgm:pt modelId="{C2504B16-E35C-43DD-B6F6-1B2CCDAEF642}" type="pres">
      <dgm:prSet presAssocID="{1F1FC27A-1C30-431F-A61D-4EDB8428A639}" presName="arrowAndChildren" presStyleCnt="0"/>
      <dgm:spPr>
        <a:scene3d>
          <a:camera prst="orthographicFront"/>
          <a:lightRig rig="threePt" dir="t"/>
        </a:scene3d>
        <a:sp3d>
          <a:bevelT/>
        </a:sp3d>
      </dgm:spPr>
    </dgm:pt>
    <dgm:pt modelId="{F4C7DF8F-602E-4B39-BBEE-36DB1DAE7B66}" type="pres">
      <dgm:prSet presAssocID="{1F1FC27A-1C30-431F-A61D-4EDB8428A639}" presName="parentTextArrow" presStyleLbl="node1" presStyleIdx="0" presStyleCnt="3"/>
      <dgm:spPr/>
    </dgm:pt>
    <dgm:pt modelId="{DF92D3A7-D5E9-4715-86C0-804355338E89}" type="pres">
      <dgm:prSet presAssocID="{1F1FC27A-1C30-431F-A61D-4EDB8428A639}" presName="arrow" presStyleLbl="node1" presStyleIdx="1" presStyleCnt="3" custScaleY="73772"/>
      <dgm:spPr/>
    </dgm:pt>
    <dgm:pt modelId="{673C4FF1-C7AD-4715-A901-025BD8A146D9}" type="pres">
      <dgm:prSet presAssocID="{1F1FC27A-1C30-431F-A61D-4EDB8428A639}" presName="descendantArrow" presStyleCnt="0"/>
      <dgm:spPr>
        <a:scene3d>
          <a:camera prst="orthographicFront"/>
          <a:lightRig rig="threePt" dir="t"/>
        </a:scene3d>
        <a:sp3d>
          <a:bevelT/>
        </a:sp3d>
      </dgm:spPr>
    </dgm:pt>
    <dgm:pt modelId="{C0AE872F-6FC9-41F1-854A-A17ED35867FA}" type="pres">
      <dgm:prSet presAssocID="{112C8D53-CB70-4236-A665-43385A06DBFE}" presName="childTextArrow" presStyleLbl="fgAccFollowNode1" presStyleIdx="4" presStyleCnt="12">
        <dgm:presLayoutVars>
          <dgm:bulletEnabled val="1"/>
        </dgm:presLayoutVars>
      </dgm:prSet>
      <dgm:spPr/>
    </dgm:pt>
    <dgm:pt modelId="{FE63F62E-9322-489C-A58B-67F1A5DC8FB4}" type="pres">
      <dgm:prSet presAssocID="{56EA2529-FE65-454D-BBA3-C3629CAFA09C}" presName="childTextArrow" presStyleLbl="fgAccFollowNode1" presStyleIdx="5" presStyleCnt="12" custScaleX="106059">
        <dgm:presLayoutVars>
          <dgm:bulletEnabled val="1"/>
        </dgm:presLayoutVars>
      </dgm:prSet>
      <dgm:spPr/>
    </dgm:pt>
    <dgm:pt modelId="{D782AD96-81D4-48DC-8903-38C016513AB3}" type="pres">
      <dgm:prSet presAssocID="{DD9A8D76-31FE-48B9-A870-3BB5844EC8A3}" presName="childTextArrow" presStyleLbl="fgAccFollowNode1" presStyleIdx="6" presStyleCnt="12" custLinFactNeighborY="664">
        <dgm:presLayoutVars>
          <dgm:bulletEnabled val="1"/>
        </dgm:presLayoutVars>
      </dgm:prSet>
      <dgm:spPr/>
    </dgm:pt>
    <dgm:pt modelId="{536F5A72-995B-4609-A8BB-1500D1D2864F}" type="pres">
      <dgm:prSet presAssocID="{D8BA254B-4169-4E89-8DFB-F2FA422733B5}" presName="childTextArrow" presStyleLbl="fgAccFollowNode1" presStyleIdx="7" presStyleCnt="12" custLinFactNeighborY="664">
        <dgm:presLayoutVars>
          <dgm:bulletEnabled val="1"/>
        </dgm:presLayoutVars>
      </dgm:prSet>
      <dgm:spPr/>
    </dgm:pt>
    <dgm:pt modelId="{D94AF07B-98DC-4EE3-939C-DD0F61AF04C4}" type="pres">
      <dgm:prSet presAssocID="{84552E3B-E21F-4519-802F-DB1D3BAF48DF}" presName="sp" presStyleCnt="0"/>
      <dgm:spPr>
        <a:scene3d>
          <a:camera prst="orthographicFront"/>
          <a:lightRig rig="threePt" dir="t"/>
        </a:scene3d>
        <a:sp3d>
          <a:bevelT/>
        </a:sp3d>
      </dgm:spPr>
    </dgm:pt>
    <dgm:pt modelId="{1DF33D43-4BB3-4ADE-B38E-2614DFB3177C}" type="pres">
      <dgm:prSet presAssocID="{8D054711-CBAD-4F96-902C-166889F0FF66}" presName="arrowAndChildren" presStyleCnt="0"/>
      <dgm:spPr>
        <a:scene3d>
          <a:camera prst="orthographicFront"/>
          <a:lightRig rig="threePt" dir="t"/>
        </a:scene3d>
        <a:sp3d>
          <a:bevelT/>
        </a:sp3d>
      </dgm:spPr>
    </dgm:pt>
    <dgm:pt modelId="{0392EA8F-8000-4BE3-B601-AA09D30F6B4F}" type="pres">
      <dgm:prSet presAssocID="{8D054711-CBAD-4F96-902C-166889F0FF66}" presName="parentTextArrow" presStyleLbl="node1" presStyleIdx="1" presStyleCnt="3"/>
      <dgm:spPr/>
    </dgm:pt>
    <dgm:pt modelId="{4C690F00-E5C4-4704-9FB5-D328012A681C}" type="pres">
      <dgm:prSet presAssocID="{8D054711-CBAD-4F96-902C-166889F0FF66}" presName="arrow" presStyleLbl="node1" presStyleIdx="2" presStyleCnt="3" custScaleY="70541" custLinFactNeighborY="-451"/>
      <dgm:spPr/>
    </dgm:pt>
    <dgm:pt modelId="{6190254A-1AAB-4780-AA6F-8E48FBDDBDC9}" type="pres">
      <dgm:prSet presAssocID="{8D054711-CBAD-4F96-902C-166889F0FF66}" presName="descendantArrow" presStyleCnt="0"/>
      <dgm:spPr>
        <a:scene3d>
          <a:camera prst="orthographicFront"/>
          <a:lightRig rig="threePt" dir="t"/>
        </a:scene3d>
        <a:sp3d>
          <a:bevelT/>
        </a:sp3d>
      </dgm:spPr>
    </dgm:pt>
    <dgm:pt modelId="{E1F46D33-3560-495A-896B-F7F98C0B03B9}" type="pres">
      <dgm:prSet presAssocID="{051FB760-83C4-411A-B2A5-01432E48A8A7}" presName="childTextArrow" presStyleLbl="fgAccFollowNode1" presStyleIdx="8" presStyleCnt="12" custLinFactNeighborY="664">
        <dgm:presLayoutVars>
          <dgm:bulletEnabled val="1"/>
        </dgm:presLayoutVars>
      </dgm:prSet>
      <dgm:spPr/>
    </dgm:pt>
    <dgm:pt modelId="{69D7F9B2-245E-4E0F-B5CF-4A7BFD415B3D}" type="pres">
      <dgm:prSet presAssocID="{FEE874BB-D080-4F7F-AC23-CBD480E1A071}" presName="childTextArrow" presStyleLbl="fgAccFollowNode1" presStyleIdx="9" presStyleCnt="12" custLinFactNeighborY="664">
        <dgm:presLayoutVars>
          <dgm:bulletEnabled val="1"/>
        </dgm:presLayoutVars>
      </dgm:prSet>
      <dgm:spPr/>
    </dgm:pt>
    <dgm:pt modelId="{1005DCB1-0B69-4E2A-ACF7-ED02ECF75051}" type="pres">
      <dgm:prSet presAssocID="{9BF8FFE5-A30D-4795-B146-5E71DECF3A67}" presName="childTextArrow" presStyleLbl="fgAccFollowNode1" presStyleIdx="10" presStyleCnt="12" custLinFactNeighborY="664">
        <dgm:presLayoutVars>
          <dgm:bulletEnabled val="1"/>
        </dgm:presLayoutVars>
      </dgm:prSet>
      <dgm:spPr/>
    </dgm:pt>
    <dgm:pt modelId="{B41D1429-2925-42C2-8DE0-F3FD53538AB1}" type="pres">
      <dgm:prSet presAssocID="{6A330BA3-8220-46D0-B005-31D6BFDAE3D8}" presName="childTextArrow" presStyleLbl="fgAccFollowNode1" presStyleIdx="11" presStyleCnt="12" custLinFactNeighborY="664">
        <dgm:presLayoutVars>
          <dgm:bulletEnabled val="1"/>
        </dgm:presLayoutVars>
      </dgm:prSet>
      <dgm:spPr/>
    </dgm:pt>
  </dgm:ptLst>
  <dgm:cxnLst>
    <dgm:cxn modelId="{2F4C6A02-3E9C-4B31-B007-18D5663378D4}" type="presOf" srcId="{A0227832-5207-4F71-B34F-1291094102F8}" destId="{DF3A1DE3-B2E8-45CF-9D80-16F4D2AE5403}" srcOrd="0" destOrd="0" presId="urn:microsoft.com/office/officeart/2005/8/layout/process4"/>
    <dgm:cxn modelId="{B8CA2409-309D-4EDA-B9DF-9E461B8D6664}" type="presOf" srcId="{6A330BA3-8220-46D0-B005-31D6BFDAE3D8}" destId="{B41D1429-2925-42C2-8DE0-F3FD53538AB1}" srcOrd="0" destOrd="0" presId="urn:microsoft.com/office/officeart/2005/8/layout/process4"/>
    <dgm:cxn modelId="{89729922-7556-4136-8530-3ED279808F5B}" type="presOf" srcId="{D8BA254B-4169-4E89-8DFB-F2FA422733B5}" destId="{536F5A72-995B-4609-A8BB-1500D1D2864F}" srcOrd="0" destOrd="0" presId="urn:microsoft.com/office/officeart/2005/8/layout/process4"/>
    <dgm:cxn modelId="{BA95A225-E75C-4F50-A805-107E6BC48BC8}" type="presOf" srcId="{83FD5568-0935-4100-87D5-F2BC6027B334}" destId="{81712997-74A4-4BC7-8610-09E4B5426B9D}" srcOrd="0" destOrd="0" presId="urn:microsoft.com/office/officeart/2005/8/layout/process4"/>
    <dgm:cxn modelId="{DB6FC92B-6E5A-4A90-B35F-F387E1CB2EAE}" srcId="{83FD5568-0935-4100-87D5-F2BC6027B334}" destId="{BEAEA2A2-0C25-4BB2-8D7C-BDFDDBD4A21C}" srcOrd="2" destOrd="0" parTransId="{A9E31FA9-B42C-4F03-AB7A-7B494D2058B2}" sibTransId="{00275F3E-4406-47D8-AA66-50E765AF10E6}"/>
    <dgm:cxn modelId="{AF664D3B-E30F-487E-BBC0-6A950B582E67}" srcId="{8D054711-CBAD-4F96-902C-166889F0FF66}" destId="{6A330BA3-8220-46D0-B005-31D6BFDAE3D8}" srcOrd="3" destOrd="0" parTransId="{A4F2A8A1-43D6-471A-B868-0FD23F33DCF7}" sibTransId="{9DADDEA8-9EB0-4A41-8A65-BADEF3E11BE8}"/>
    <dgm:cxn modelId="{6C6D6E4E-2D6A-47D8-96A8-7279EABCF7BF}" srcId="{8D054711-CBAD-4F96-902C-166889F0FF66}" destId="{051FB760-83C4-411A-B2A5-01432E48A8A7}" srcOrd="0" destOrd="0" parTransId="{C500EB67-6D53-4837-A14F-642EDEACAA19}" sibTransId="{19914A29-9944-4304-8491-055A3399366F}"/>
    <dgm:cxn modelId="{2645BC52-AD91-4CA0-A89C-F632C6015A6A}" type="presOf" srcId="{8D054711-CBAD-4F96-902C-166889F0FF66}" destId="{4C690F00-E5C4-4704-9FB5-D328012A681C}" srcOrd="1" destOrd="0" presId="urn:microsoft.com/office/officeart/2005/8/layout/process4"/>
    <dgm:cxn modelId="{9B98885C-91AA-4DEC-B050-5F0CC61206E7}" type="presOf" srcId="{8D054711-CBAD-4F96-902C-166889F0FF66}" destId="{0392EA8F-8000-4BE3-B601-AA09D30F6B4F}" srcOrd="0" destOrd="0" presId="urn:microsoft.com/office/officeart/2005/8/layout/process4"/>
    <dgm:cxn modelId="{CD20856C-67D2-47A0-BC6C-3740453BDAA7}" type="presOf" srcId="{9492C7FD-53F2-4252-B38C-BBF8EB5C45D1}" destId="{A7CBF82D-B8CB-4A57-B609-594A29F902EB}" srcOrd="0" destOrd="0" presId="urn:microsoft.com/office/officeart/2005/8/layout/process4"/>
    <dgm:cxn modelId="{5A469870-0C7B-49C7-BEA6-5C548B351962}" srcId="{1F1FC27A-1C30-431F-A61D-4EDB8428A639}" destId="{112C8D53-CB70-4236-A665-43385A06DBFE}" srcOrd="0" destOrd="0" parTransId="{5DC9A32B-02A3-4010-A722-55DAE3F71381}" sibTransId="{859FFC7A-0854-4D26-9D99-BFACCB674449}"/>
    <dgm:cxn modelId="{2C11AD74-B5DA-48EB-9143-0BC773B5A576}" srcId="{1F1FC27A-1C30-431F-A61D-4EDB8428A639}" destId="{56EA2529-FE65-454D-BBA3-C3629CAFA09C}" srcOrd="1" destOrd="0" parTransId="{CD0A636B-7A5B-484F-B554-993E345CE836}" sibTransId="{F2B7291D-E113-44AD-99E9-85E4DFEDDDDA}"/>
    <dgm:cxn modelId="{75195375-E71C-4313-8C61-122FBB9BC4BA}" srcId="{1F1FC27A-1C30-431F-A61D-4EDB8428A639}" destId="{DD9A8D76-31FE-48B9-A870-3BB5844EC8A3}" srcOrd="2" destOrd="0" parTransId="{D97741E6-A359-457A-AA6C-07351640A660}" sibTransId="{C835E8F9-FE6F-4E3B-B967-3389340B8935}"/>
    <dgm:cxn modelId="{7166947A-AEBE-47F2-AC23-67285CEB73BE}" type="presOf" srcId="{112C8D53-CB70-4236-A665-43385A06DBFE}" destId="{C0AE872F-6FC9-41F1-854A-A17ED35867FA}" srcOrd="0" destOrd="0" presId="urn:microsoft.com/office/officeart/2005/8/layout/process4"/>
    <dgm:cxn modelId="{D2D1367F-9534-4C92-A4BD-E4116FB2BB01}" type="presOf" srcId="{FEE874BB-D080-4F7F-AC23-CBD480E1A071}" destId="{69D7F9B2-245E-4E0F-B5CF-4A7BFD415B3D}" srcOrd="0" destOrd="0" presId="urn:microsoft.com/office/officeart/2005/8/layout/process4"/>
    <dgm:cxn modelId="{2CAFE07F-8A2D-4336-9A94-EB8F4ABA2E3A}" type="presOf" srcId="{051FB760-83C4-411A-B2A5-01432E48A8A7}" destId="{E1F46D33-3560-495A-896B-F7F98C0B03B9}" srcOrd="0" destOrd="0" presId="urn:microsoft.com/office/officeart/2005/8/layout/process4"/>
    <dgm:cxn modelId="{FF208786-EB84-4902-8D0A-0FFB895CDF5D}" type="presOf" srcId="{DD9A8D76-31FE-48B9-A870-3BB5844EC8A3}" destId="{D782AD96-81D4-48DC-8903-38C016513AB3}" srcOrd="0" destOrd="0" presId="urn:microsoft.com/office/officeart/2005/8/layout/process4"/>
    <dgm:cxn modelId="{F3960489-E1C8-45EF-AC10-8A8DCC29D0BB}" type="presOf" srcId="{F9DC188C-301C-45FC-B01F-699A35947F56}" destId="{24ABAA67-C76E-4162-AA0E-B60CCF381819}" srcOrd="0" destOrd="0" presId="urn:microsoft.com/office/officeart/2005/8/layout/process4"/>
    <dgm:cxn modelId="{4663B48B-6D6D-486C-A983-70A7A90C2BFF}" type="presOf" srcId="{83FD5568-0935-4100-87D5-F2BC6027B334}" destId="{B3194C5C-4E25-4F3D-B30D-61F6BF5B8DFE}" srcOrd="1" destOrd="0" presId="urn:microsoft.com/office/officeart/2005/8/layout/process4"/>
    <dgm:cxn modelId="{C605D390-7568-49AC-AD12-A0558C7D387F}" srcId="{83FD5568-0935-4100-87D5-F2BC6027B334}" destId="{F9DC188C-301C-45FC-B01F-699A35947F56}" srcOrd="3" destOrd="0" parTransId="{B9D5A9B3-EC80-4C39-8D7F-A76E2ABADA61}" sibTransId="{CC9A9B6D-58B8-47DA-A547-F82DA5CED949}"/>
    <dgm:cxn modelId="{F0A5D598-AE90-45DB-A280-99A96F60AA30}" srcId="{8D054711-CBAD-4F96-902C-166889F0FF66}" destId="{9BF8FFE5-A30D-4795-B146-5E71DECF3A67}" srcOrd="2" destOrd="0" parTransId="{08401A60-7ED0-45A1-9505-7F8FA7DE2B84}" sibTransId="{3E136DD4-B3E8-42D4-ABC8-2B79EB72853D}"/>
    <dgm:cxn modelId="{BFC62C9E-54C0-4C28-8AC4-112D4C0A0190}" srcId="{9492C7FD-53F2-4252-B38C-BBF8EB5C45D1}" destId="{8D054711-CBAD-4F96-902C-166889F0FF66}" srcOrd="0" destOrd="0" parTransId="{79946355-16BF-4943-BAA8-A2D12B073344}" sibTransId="{84552E3B-E21F-4519-802F-DB1D3BAF48DF}"/>
    <dgm:cxn modelId="{87E60CA0-67D4-4FE1-9B9E-C167A8ABD10E}" srcId="{9492C7FD-53F2-4252-B38C-BBF8EB5C45D1}" destId="{83FD5568-0935-4100-87D5-F2BC6027B334}" srcOrd="2" destOrd="0" parTransId="{93DFF846-2504-4F85-AD51-803BFDE7395F}" sibTransId="{467BDBEE-3AC6-4125-A013-04A3968E9AD6}"/>
    <dgm:cxn modelId="{36E662A2-BF2F-48C8-856A-DDD1DE22115C}" srcId="{8D054711-CBAD-4F96-902C-166889F0FF66}" destId="{FEE874BB-D080-4F7F-AC23-CBD480E1A071}" srcOrd="1" destOrd="0" parTransId="{5AD3AC5F-327F-43B4-BC14-29B3FCE2190C}" sibTransId="{0202CC05-8FCD-4CC5-82BC-A93654BDD046}"/>
    <dgm:cxn modelId="{FFE5E8A3-D3E3-422D-A1CF-2320A07C022D}" type="presOf" srcId="{9BF8FFE5-A30D-4795-B146-5E71DECF3A67}" destId="{1005DCB1-0B69-4E2A-ACF7-ED02ECF75051}" srcOrd="0" destOrd="0" presId="urn:microsoft.com/office/officeart/2005/8/layout/process4"/>
    <dgm:cxn modelId="{A92EB9A8-35B2-4070-92AD-CAA1C4CDDB7E}" type="presOf" srcId="{7D610CB3-E9A5-4B51-989D-CF936E1DD410}" destId="{12811F1F-BF3F-44BA-8F21-C522007096FD}" srcOrd="0" destOrd="0" presId="urn:microsoft.com/office/officeart/2005/8/layout/process4"/>
    <dgm:cxn modelId="{B62016C0-599B-4419-ABC1-EC937683AEC1}" srcId="{83FD5568-0935-4100-87D5-F2BC6027B334}" destId="{A0227832-5207-4F71-B34F-1291094102F8}" srcOrd="0" destOrd="0" parTransId="{9A7A7570-A1FA-4A10-B0FD-C668E55824E4}" sibTransId="{A4A6C12B-C1ED-4D4A-A1F6-85326B2A9A4C}"/>
    <dgm:cxn modelId="{9E14FCC0-9854-47FE-9089-00280164E0E1}" srcId="{1F1FC27A-1C30-431F-A61D-4EDB8428A639}" destId="{D8BA254B-4169-4E89-8DFB-F2FA422733B5}" srcOrd="3" destOrd="0" parTransId="{25B31C66-EAE7-4DFD-8ACF-21845E0A6985}" sibTransId="{7EABAB43-0E66-49C0-8D4C-364939FFBE0E}"/>
    <dgm:cxn modelId="{0ED683CA-0FF8-4E80-8B59-883363C2C913}" type="presOf" srcId="{56EA2529-FE65-454D-BBA3-C3629CAFA09C}" destId="{FE63F62E-9322-489C-A58B-67F1A5DC8FB4}" srcOrd="0" destOrd="0" presId="urn:microsoft.com/office/officeart/2005/8/layout/process4"/>
    <dgm:cxn modelId="{4C9929D2-AB8F-446E-AD82-0C4189E75E14}" srcId="{83FD5568-0935-4100-87D5-F2BC6027B334}" destId="{7D610CB3-E9A5-4B51-989D-CF936E1DD410}" srcOrd="1" destOrd="0" parTransId="{86E0A865-7241-4E92-93E0-AB5F86D6C01A}" sibTransId="{93AEE840-12EF-477E-8708-1F9334B2EC4C}"/>
    <dgm:cxn modelId="{134D0DDF-C70A-4B20-8972-9FA1ADAA20C7}" type="presOf" srcId="{1F1FC27A-1C30-431F-A61D-4EDB8428A639}" destId="{DF92D3A7-D5E9-4715-86C0-804355338E89}" srcOrd="1" destOrd="0" presId="urn:microsoft.com/office/officeart/2005/8/layout/process4"/>
    <dgm:cxn modelId="{C1D0FCED-AE31-4D09-BA33-48E1A6C18B8B}" type="presOf" srcId="{1F1FC27A-1C30-431F-A61D-4EDB8428A639}" destId="{F4C7DF8F-602E-4B39-BBEE-36DB1DAE7B66}" srcOrd="0" destOrd="0" presId="urn:microsoft.com/office/officeart/2005/8/layout/process4"/>
    <dgm:cxn modelId="{BBAF09F3-ED29-400E-B5EB-051C209EBC9B}" srcId="{9492C7FD-53F2-4252-B38C-BBF8EB5C45D1}" destId="{1F1FC27A-1C30-431F-A61D-4EDB8428A639}" srcOrd="1" destOrd="0" parTransId="{42532193-0FA8-48B5-8ACA-940E03C0B2DD}" sibTransId="{E1F2B416-8BAC-4B13-905B-21CDAC9674FD}"/>
    <dgm:cxn modelId="{3B1FE6FC-1040-4B8F-83D4-0A40E5716F8C}" type="presOf" srcId="{BEAEA2A2-0C25-4BB2-8D7C-BDFDDBD4A21C}" destId="{29ECE0E3-1835-40E3-BB67-48FAD06F86C6}" srcOrd="0" destOrd="0" presId="urn:microsoft.com/office/officeart/2005/8/layout/process4"/>
    <dgm:cxn modelId="{D51314D0-0B03-4261-8810-92A483D14A28}" type="presParOf" srcId="{A7CBF82D-B8CB-4A57-B609-594A29F902EB}" destId="{42C4720A-4D5F-4CED-A098-EF41D12A5ACC}" srcOrd="0" destOrd="0" presId="urn:microsoft.com/office/officeart/2005/8/layout/process4"/>
    <dgm:cxn modelId="{98CA7FB0-CF89-4FF9-B3F9-09ABDB0409D2}" type="presParOf" srcId="{42C4720A-4D5F-4CED-A098-EF41D12A5ACC}" destId="{81712997-74A4-4BC7-8610-09E4B5426B9D}" srcOrd="0" destOrd="0" presId="urn:microsoft.com/office/officeart/2005/8/layout/process4"/>
    <dgm:cxn modelId="{6B8E5B60-B2B4-4C0E-892B-2DDCEC2E9BDD}" type="presParOf" srcId="{42C4720A-4D5F-4CED-A098-EF41D12A5ACC}" destId="{B3194C5C-4E25-4F3D-B30D-61F6BF5B8DFE}" srcOrd="1" destOrd="0" presId="urn:microsoft.com/office/officeart/2005/8/layout/process4"/>
    <dgm:cxn modelId="{FD1E29FB-E92A-4F60-AC42-F6EC1FA0D2D7}" type="presParOf" srcId="{42C4720A-4D5F-4CED-A098-EF41D12A5ACC}" destId="{E0301C47-DAB4-421E-B8E2-BD3CB359C023}" srcOrd="2" destOrd="0" presId="urn:microsoft.com/office/officeart/2005/8/layout/process4"/>
    <dgm:cxn modelId="{D3E1B076-EE0A-40A5-ACB4-C0CF956FE6F9}" type="presParOf" srcId="{E0301C47-DAB4-421E-B8E2-BD3CB359C023}" destId="{DF3A1DE3-B2E8-45CF-9D80-16F4D2AE5403}" srcOrd="0" destOrd="0" presId="urn:microsoft.com/office/officeart/2005/8/layout/process4"/>
    <dgm:cxn modelId="{FB26C565-BD01-489C-9438-F36AF0154895}" type="presParOf" srcId="{E0301C47-DAB4-421E-B8E2-BD3CB359C023}" destId="{12811F1F-BF3F-44BA-8F21-C522007096FD}" srcOrd="1" destOrd="0" presId="urn:microsoft.com/office/officeart/2005/8/layout/process4"/>
    <dgm:cxn modelId="{1B0D5BC8-A3FB-49E0-9CC8-28CB1A81DDF4}" type="presParOf" srcId="{E0301C47-DAB4-421E-B8E2-BD3CB359C023}" destId="{29ECE0E3-1835-40E3-BB67-48FAD06F86C6}" srcOrd="2" destOrd="0" presId="urn:microsoft.com/office/officeart/2005/8/layout/process4"/>
    <dgm:cxn modelId="{9A36B657-3435-4035-AE0C-49C77B1A5E80}" type="presParOf" srcId="{E0301C47-DAB4-421E-B8E2-BD3CB359C023}" destId="{24ABAA67-C76E-4162-AA0E-B60CCF381819}" srcOrd="3" destOrd="0" presId="urn:microsoft.com/office/officeart/2005/8/layout/process4"/>
    <dgm:cxn modelId="{8B2C3483-66DD-415E-B586-DD55A47AB9FF}" type="presParOf" srcId="{A7CBF82D-B8CB-4A57-B609-594A29F902EB}" destId="{1044BCC2-403E-4D87-BB66-AE18FA0F2CA8}" srcOrd="1" destOrd="0" presId="urn:microsoft.com/office/officeart/2005/8/layout/process4"/>
    <dgm:cxn modelId="{FB5153F3-0677-4966-A63B-0FF66454F8B9}" type="presParOf" srcId="{A7CBF82D-B8CB-4A57-B609-594A29F902EB}" destId="{C2504B16-E35C-43DD-B6F6-1B2CCDAEF642}" srcOrd="2" destOrd="0" presId="urn:microsoft.com/office/officeart/2005/8/layout/process4"/>
    <dgm:cxn modelId="{F3089255-2D48-45E8-B557-524819994F86}" type="presParOf" srcId="{C2504B16-E35C-43DD-B6F6-1B2CCDAEF642}" destId="{F4C7DF8F-602E-4B39-BBEE-36DB1DAE7B66}" srcOrd="0" destOrd="0" presId="urn:microsoft.com/office/officeart/2005/8/layout/process4"/>
    <dgm:cxn modelId="{72AB3E9C-3F50-4A97-99AB-813F7402F5FF}" type="presParOf" srcId="{C2504B16-E35C-43DD-B6F6-1B2CCDAEF642}" destId="{DF92D3A7-D5E9-4715-86C0-804355338E89}" srcOrd="1" destOrd="0" presId="urn:microsoft.com/office/officeart/2005/8/layout/process4"/>
    <dgm:cxn modelId="{FA9EE58C-F877-4433-AD92-909EE65B3B20}" type="presParOf" srcId="{C2504B16-E35C-43DD-B6F6-1B2CCDAEF642}" destId="{673C4FF1-C7AD-4715-A901-025BD8A146D9}" srcOrd="2" destOrd="0" presId="urn:microsoft.com/office/officeart/2005/8/layout/process4"/>
    <dgm:cxn modelId="{C67C53E7-70FD-4849-9720-3C7ED1772CA6}" type="presParOf" srcId="{673C4FF1-C7AD-4715-A901-025BD8A146D9}" destId="{C0AE872F-6FC9-41F1-854A-A17ED35867FA}" srcOrd="0" destOrd="0" presId="urn:microsoft.com/office/officeart/2005/8/layout/process4"/>
    <dgm:cxn modelId="{4DBBBE78-497B-4C85-B8FA-6E252058D0AD}" type="presParOf" srcId="{673C4FF1-C7AD-4715-A901-025BD8A146D9}" destId="{FE63F62E-9322-489C-A58B-67F1A5DC8FB4}" srcOrd="1" destOrd="0" presId="urn:microsoft.com/office/officeart/2005/8/layout/process4"/>
    <dgm:cxn modelId="{F56FBBDC-E3FB-4268-9A5B-E8363FA4BDC5}" type="presParOf" srcId="{673C4FF1-C7AD-4715-A901-025BD8A146D9}" destId="{D782AD96-81D4-48DC-8903-38C016513AB3}" srcOrd="2" destOrd="0" presId="urn:microsoft.com/office/officeart/2005/8/layout/process4"/>
    <dgm:cxn modelId="{654272E4-1079-4D96-B4A8-A6856ABC052D}" type="presParOf" srcId="{673C4FF1-C7AD-4715-A901-025BD8A146D9}" destId="{536F5A72-995B-4609-A8BB-1500D1D2864F}" srcOrd="3" destOrd="0" presId="urn:microsoft.com/office/officeart/2005/8/layout/process4"/>
    <dgm:cxn modelId="{B287E0BF-C847-41C2-90DC-F8AE07FF817B}" type="presParOf" srcId="{A7CBF82D-B8CB-4A57-B609-594A29F902EB}" destId="{D94AF07B-98DC-4EE3-939C-DD0F61AF04C4}" srcOrd="3" destOrd="0" presId="urn:microsoft.com/office/officeart/2005/8/layout/process4"/>
    <dgm:cxn modelId="{CADAC9B7-27AD-49AF-AEA1-C91D40FB5E6B}" type="presParOf" srcId="{A7CBF82D-B8CB-4A57-B609-594A29F902EB}" destId="{1DF33D43-4BB3-4ADE-B38E-2614DFB3177C}" srcOrd="4" destOrd="0" presId="urn:microsoft.com/office/officeart/2005/8/layout/process4"/>
    <dgm:cxn modelId="{D98325CE-5CDF-48C2-AAA8-C79698A802F3}" type="presParOf" srcId="{1DF33D43-4BB3-4ADE-B38E-2614DFB3177C}" destId="{0392EA8F-8000-4BE3-B601-AA09D30F6B4F}" srcOrd="0" destOrd="0" presId="urn:microsoft.com/office/officeart/2005/8/layout/process4"/>
    <dgm:cxn modelId="{AF5C72C4-A1BD-4C76-9381-ABB2562D746E}" type="presParOf" srcId="{1DF33D43-4BB3-4ADE-B38E-2614DFB3177C}" destId="{4C690F00-E5C4-4704-9FB5-D328012A681C}" srcOrd="1" destOrd="0" presId="urn:microsoft.com/office/officeart/2005/8/layout/process4"/>
    <dgm:cxn modelId="{12D56479-811C-4A5C-BCF2-4F99138EB5E0}" type="presParOf" srcId="{1DF33D43-4BB3-4ADE-B38E-2614DFB3177C}" destId="{6190254A-1AAB-4780-AA6F-8E48FBDDBDC9}" srcOrd="2" destOrd="0" presId="urn:microsoft.com/office/officeart/2005/8/layout/process4"/>
    <dgm:cxn modelId="{34E1388D-D022-478A-92FA-2122EEF0050F}" type="presParOf" srcId="{6190254A-1AAB-4780-AA6F-8E48FBDDBDC9}" destId="{E1F46D33-3560-495A-896B-F7F98C0B03B9}" srcOrd="0" destOrd="0" presId="urn:microsoft.com/office/officeart/2005/8/layout/process4"/>
    <dgm:cxn modelId="{7238D513-66FC-4BE0-88F3-01D2051F0B6A}" type="presParOf" srcId="{6190254A-1AAB-4780-AA6F-8E48FBDDBDC9}" destId="{69D7F9B2-245E-4E0F-B5CF-4A7BFD415B3D}" srcOrd="1" destOrd="0" presId="urn:microsoft.com/office/officeart/2005/8/layout/process4"/>
    <dgm:cxn modelId="{C5B8C429-D6DC-4FD1-BF4C-67C31D67A1CD}" type="presParOf" srcId="{6190254A-1AAB-4780-AA6F-8E48FBDDBDC9}" destId="{1005DCB1-0B69-4E2A-ACF7-ED02ECF75051}" srcOrd="2" destOrd="0" presId="urn:microsoft.com/office/officeart/2005/8/layout/process4"/>
    <dgm:cxn modelId="{EC56C37F-C649-4B36-B334-819EECA62D10}" type="presParOf" srcId="{6190254A-1AAB-4780-AA6F-8E48FBDDBDC9}" destId="{B41D1429-2925-42C2-8DE0-F3FD53538AB1}" srcOrd="3" destOrd="0" presId="urn:microsoft.com/office/officeart/2005/8/layout/process4"/>
  </dgm:cxnLst>
  <dgm:bg>
    <a:solidFill>
      <a:srgbClr val="F4DD06"/>
    </a:solid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194C5C-4E25-4F3D-B30D-61F6BF5B8DFE}">
      <dsp:nvSpPr>
        <dsp:cNvPr id="0" name=""/>
        <dsp:cNvSpPr/>
      </dsp:nvSpPr>
      <dsp:spPr>
        <a:xfrm>
          <a:off x="0" y="2387667"/>
          <a:ext cx="5829015" cy="706081"/>
        </a:xfrm>
        <a:prstGeom prst="rect">
          <a:avLst/>
        </a:prstGeom>
        <a:solidFill>
          <a:srgbClr val="224A7F"/>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b="1" kern="1200" dirty="0"/>
            <a:t>Objectives</a:t>
          </a:r>
          <a:endParaRPr lang="en-ZA" sz="1800" kern="1200" dirty="0"/>
        </a:p>
      </dsp:txBody>
      <dsp:txXfrm>
        <a:off x="0" y="2387667"/>
        <a:ext cx="5829015" cy="381284"/>
      </dsp:txXfrm>
    </dsp:sp>
    <dsp:sp modelId="{DF3A1DE3-B2E8-45CF-9D80-16F4D2AE5403}">
      <dsp:nvSpPr>
        <dsp:cNvPr id="0" name=""/>
        <dsp:cNvSpPr/>
      </dsp:nvSpPr>
      <dsp:spPr>
        <a:xfrm>
          <a:off x="0" y="2762513"/>
          <a:ext cx="1457253" cy="501532"/>
        </a:xfrm>
        <a:prstGeom prst="rect">
          <a:avLst/>
        </a:prstGeom>
        <a:solidFill>
          <a:schemeClr val="bg1">
            <a:lumMod val="85000"/>
          </a:schemeClr>
        </a:solidFill>
        <a:ln w="12700" cap="flat" cmpd="sng" algn="ctr">
          <a:solidFill>
            <a:schemeClr val="accent2">
              <a:tint val="40000"/>
              <a:alpha val="90000"/>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ZA" sz="1400" kern="1200"/>
            <a:t>Promote</a:t>
          </a:r>
          <a:endParaRPr lang="en-ZA" sz="1400" b="0" kern="1200" dirty="0"/>
        </a:p>
      </dsp:txBody>
      <dsp:txXfrm>
        <a:off x="0" y="2762513"/>
        <a:ext cx="1457253" cy="501532"/>
      </dsp:txXfrm>
    </dsp:sp>
    <dsp:sp modelId="{12811F1F-BF3F-44BA-8F21-C522007096FD}">
      <dsp:nvSpPr>
        <dsp:cNvPr id="0" name=""/>
        <dsp:cNvSpPr/>
      </dsp:nvSpPr>
      <dsp:spPr>
        <a:xfrm>
          <a:off x="1457253" y="2762513"/>
          <a:ext cx="1457253" cy="501532"/>
        </a:xfrm>
        <a:prstGeom prst="rect">
          <a:avLst/>
        </a:prstGeom>
        <a:solidFill>
          <a:schemeClr val="bg1">
            <a:lumMod val="85000"/>
          </a:schemeClr>
        </a:solidFill>
        <a:ln w="12700" cap="flat" cmpd="sng" algn="ctr">
          <a:solidFill>
            <a:schemeClr val="accent3">
              <a:tint val="40000"/>
              <a:alpha val="90000"/>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ZA" sz="1400" kern="1200" dirty="0"/>
            <a:t>Support</a:t>
          </a:r>
          <a:endParaRPr lang="en-ZA" sz="1400" b="0" kern="1200" dirty="0"/>
        </a:p>
      </dsp:txBody>
      <dsp:txXfrm>
        <a:off x="1457253" y="2762513"/>
        <a:ext cx="1457253" cy="501532"/>
      </dsp:txXfrm>
    </dsp:sp>
    <dsp:sp modelId="{29ECE0E3-1835-40E3-BB67-48FAD06F86C6}">
      <dsp:nvSpPr>
        <dsp:cNvPr id="0" name=""/>
        <dsp:cNvSpPr/>
      </dsp:nvSpPr>
      <dsp:spPr>
        <a:xfrm>
          <a:off x="2914507" y="2762513"/>
          <a:ext cx="1457253" cy="501532"/>
        </a:xfrm>
        <a:prstGeom prst="rect">
          <a:avLst/>
        </a:prstGeom>
        <a:solidFill>
          <a:schemeClr val="bg1">
            <a:lumMod val="85000"/>
          </a:schemeClr>
        </a:solidFill>
        <a:ln w="12700" cap="flat" cmpd="sng" algn="ctr">
          <a:solidFill>
            <a:schemeClr val="accent4">
              <a:tint val="40000"/>
              <a:alpha val="90000"/>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ZA" sz="1400" b="0" kern="1200" dirty="0"/>
            <a:t>Guide</a:t>
          </a:r>
        </a:p>
      </dsp:txBody>
      <dsp:txXfrm>
        <a:off x="2914507" y="2762513"/>
        <a:ext cx="1457253" cy="501532"/>
      </dsp:txXfrm>
    </dsp:sp>
    <dsp:sp modelId="{24ABAA67-C76E-4162-AA0E-B60CCF381819}">
      <dsp:nvSpPr>
        <dsp:cNvPr id="0" name=""/>
        <dsp:cNvSpPr/>
      </dsp:nvSpPr>
      <dsp:spPr>
        <a:xfrm>
          <a:off x="4371761" y="2762513"/>
          <a:ext cx="1457253" cy="501532"/>
        </a:xfrm>
        <a:prstGeom prst="rect">
          <a:avLst/>
        </a:prstGeom>
        <a:solidFill>
          <a:schemeClr val="bg1">
            <a:lumMod val="85000"/>
          </a:schemeClr>
        </a:solidFill>
        <a:ln w="12700" cap="flat" cmpd="sng" algn="ctr">
          <a:solidFill>
            <a:schemeClr val="accent5">
              <a:tint val="40000"/>
              <a:alpha val="90000"/>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GB" sz="1400" b="0" kern="1200" dirty="0"/>
            <a:t>Influence</a:t>
          </a:r>
          <a:endParaRPr lang="en-ZA" sz="1400" b="0" kern="1200" dirty="0"/>
        </a:p>
      </dsp:txBody>
      <dsp:txXfrm>
        <a:off x="4371761" y="2762513"/>
        <a:ext cx="1457253" cy="501532"/>
      </dsp:txXfrm>
    </dsp:sp>
    <dsp:sp modelId="{DF92D3A7-D5E9-4715-86C0-804355338E89}">
      <dsp:nvSpPr>
        <dsp:cNvPr id="0" name=""/>
        <dsp:cNvSpPr/>
      </dsp:nvSpPr>
      <dsp:spPr>
        <a:xfrm rot="10800000">
          <a:off x="0" y="1166965"/>
          <a:ext cx="5829015" cy="1237056"/>
        </a:xfrm>
        <a:prstGeom prst="upArrowCallout">
          <a:avLst/>
        </a:prstGeom>
        <a:solidFill>
          <a:srgbClr val="267D3D"/>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ZA" sz="1800" b="1" kern="1200" dirty="0"/>
            <a:t>Mission</a:t>
          </a:r>
        </a:p>
      </dsp:txBody>
      <dsp:txXfrm rot="-10800000">
        <a:off x="0" y="1166965"/>
        <a:ext cx="5829015" cy="434206"/>
      </dsp:txXfrm>
    </dsp:sp>
    <dsp:sp modelId="{C0AE872F-6FC9-41F1-854A-A17ED35867FA}">
      <dsp:nvSpPr>
        <dsp:cNvPr id="0" name=""/>
        <dsp:cNvSpPr/>
      </dsp:nvSpPr>
      <dsp:spPr>
        <a:xfrm>
          <a:off x="2081" y="1535640"/>
          <a:ext cx="1434484" cy="501382"/>
        </a:xfrm>
        <a:prstGeom prst="rect">
          <a:avLst/>
        </a:prstGeom>
        <a:solidFill>
          <a:schemeClr val="bg1">
            <a:lumMod val="85000"/>
          </a:schemeClr>
        </a:solidFill>
        <a:ln w="12700" cap="flat" cmpd="sng" algn="ctr">
          <a:solidFill>
            <a:schemeClr val="accent6">
              <a:tint val="40000"/>
              <a:alpha val="90000"/>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GB" sz="1400" kern="1200" dirty="0"/>
            <a:t>Low carbon economy</a:t>
          </a:r>
          <a:endParaRPr lang="en-ZA" sz="1400" kern="1200" dirty="0"/>
        </a:p>
      </dsp:txBody>
      <dsp:txXfrm>
        <a:off x="2081" y="1535640"/>
        <a:ext cx="1434484" cy="501382"/>
      </dsp:txXfrm>
    </dsp:sp>
    <dsp:sp modelId="{FE63F62E-9322-489C-A58B-67F1A5DC8FB4}">
      <dsp:nvSpPr>
        <dsp:cNvPr id="0" name=""/>
        <dsp:cNvSpPr/>
      </dsp:nvSpPr>
      <dsp:spPr>
        <a:xfrm>
          <a:off x="1436565" y="1535640"/>
          <a:ext cx="1521399" cy="501382"/>
        </a:xfrm>
        <a:prstGeom prst="rect">
          <a:avLst/>
        </a:prstGeom>
        <a:solidFill>
          <a:schemeClr val="bg1">
            <a:lumMod val="85000"/>
          </a:schemeClr>
        </a:solidFill>
        <a:ln w="12700" cap="flat" cmpd="sng" algn="ctr">
          <a:solidFill>
            <a:schemeClr val="accent2">
              <a:tint val="40000"/>
              <a:alpha val="90000"/>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GB" sz="1400" kern="1200" dirty="0"/>
            <a:t>Diversify Namibia Export Basket</a:t>
          </a:r>
          <a:endParaRPr lang="en-ZA" sz="1400" kern="1200" dirty="0"/>
        </a:p>
      </dsp:txBody>
      <dsp:txXfrm>
        <a:off x="1436565" y="1535640"/>
        <a:ext cx="1521399" cy="501382"/>
      </dsp:txXfrm>
    </dsp:sp>
    <dsp:sp modelId="{D782AD96-81D4-48DC-8903-38C016513AB3}">
      <dsp:nvSpPr>
        <dsp:cNvPr id="0" name=""/>
        <dsp:cNvSpPr/>
      </dsp:nvSpPr>
      <dsp:spPr>
        <a:xfrm>
          <a:off x="2957965" y="1538970"/>
          <a:ext cx="1434484" cy="501382"/>
        </a:xfrm>
        <a:prstGeom prst="rect">
          <a:avLst/>
        </a:prstGeom>
        <a:solidFill>
          <a:schemeClr val="bg1">
            <a:lumMod val="85000"/>
          </a:schemeClr>
        </a:solidFill>
        <a:ln w="12700" cap="flat" cmpd="sng" algn="ctr">
          <a:solidFill>
            <a:schemeClr val="accent3">
              <a:tint val="40000"/>
              <a:alpha val="90000"/>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dirty="0"/>
            <a:t>Economic development</a:t>
          </a:r>
        </a:p>
      </dsp:txBody>
      <dsp:txXfrm>
        <a:off x="2957965" y="1538970"/>
        <a:ext cx="1434484" cy="501382"/>
      </dsp:txXfrm>
    </dsp:sp>
    <dsp:sp modelId="{536F5A72-995B-4609-A8BB-1500D1D2864F}">
      <dsp:nvSpPr>
        <dsp:cNvPr id="0" name=""/>
        <dsp:cNvSpPr/>
      </dsp:nvSpPr>
      <dsp:spPr>
        <a:xfrm>
          <a:off x="4392449" y="1538970"/>
          <a:ext cx="1434484" cy="501382"/>
        </a:xfrm>
        <a:prstGeom prst="rect">
          <a:avLst/>
        </a:prstGeom>
        <a:solidFill>
          <a:schemeClr val="bg1">
            <a:lumMod val="85000"/>
          </a:schemeClr>
        </a:solidFill>
        <a:ln w="12700" cap="flat" cmpd="sng" algn="ctr">
          <a:solidFill>
            <a:schemeClr val="accent4">
              <a:tint val="40000"/>
              <a:alpha val="90000"/>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dirty="0"/>
            <a:t>Job creation</a:t>
          </a:r>
        </a:p>
      </dsp:txBody>
      <dsp:txXfrm>
        <a:off x="4392449" y="1538970"/>
        <a:ext cx="1434484" cy="501382"/>
      </dsp:txXfrm>
    </dsp:sp>
    <dsp:sp modelId="{4C690F00-E5C4-4704-9FB5-D328012A681C}">
      <dsp:nvSpPr>
        <dsp:cNvPr id="0" name=""/>
        <dsp:cNvSpPr/>
      </dsp:nvSpPr>
      <dsp:spPr>
        <a:xfrm rot="10800000">
          <a:off x="0" y="0"/>
          <a:ext cx="5829015" cy="1182876"/>
        </a:xfrm>
        <a:prstGeom prst="upArrowCallout">
          <a:avLst/>
        </a:prstGeom>
        <a:solidFill>
          <a:srgbClr val="CE2149"/>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b="1" kern="1200" dirty="0"/>
            <a:t>Mandate</a:t>
          </a:r>
          <a:r>
            <a:rPr lang="en-GB" sz="1800" kern="1200" dirty="0"/>
            <a:t> </a:t>
          </a:r>
          <a:endParaRPr lang="en-ZA" sz="1800" b="1" kern="1200" dirty="0"/>
        </a:p>
      </dsp:txBody>
      <dsp:txXfrm rot="-10800000">
        <a:off x="0" y="0"/>
        <a:ext cx="5829015" cy="415189"/>
      </dsp:txXfrm>
    </dsp:sp>
    <dsp:sp modelId="{E1F46D33-3560-495A-896B-F7F98C0B03B9}">
      <dsp:nvSpPr>
        <dsp:cNvPr id="0" name=""/>
        <dsp:cNvSpPr/>
      </dsp:nvSpPr>
      <dsp:spPr>
        <a:xfrm>
          <a:off x="0" y="345358"/>
          <a:ext cx="1457253" cy="501382"/>
        </a:xfrm>
        <a:prstGeom prst="rect">
          <a:avLst/>
        </a:prstGeom>
        <a:solidFill>
          <a:schemeClr val="bg1">
            <a:lumMod val="85000"/>
          </a:schemeClr>
        </a:solidFill>
        <a:ln w="12700" cap="flat" cmpd="sng" algn="ctr">
          <a:solidFill>
            <a:schemeClr val="accent5">
              <a:tint val="40000"/>
              <a:alpha val="90000"/>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GB" sz="1400" kern="1200" dirty="0"/>
            <a:t>Represent</a:t>
          </a:r>
          <a:endParaRPr lang="en-ZA" sz="1400" kern="1200" dirty="0"/>
        </a:p>
      </dsp:txBody>
      <dsp:txXfrm>
        <a:off x="0" y="345358"/>
        <a:ext cx="1457253" cy="501382"/>
      </dsp:txXfrm>
    </dsp:sp>
    <dsp:sp modelId="{69D7F9B2-245E-4E0F-B5CF-4A7BFD415B3D}">
      <dsp:nvSpPr>
        <dsp:cNvPr id="0" name=""/>
        <dsp:cNvSpPr/>
      </dsp:nvSpPr>
      <dsp:spPr>
        <a:xfrm>
          <a:off x="1457253" y="345358"/>
          <a:ext cx="1457253" cy="501382"/>
        </a:xfrm>
        <a:prstGeom prst="rect">
          <a:avLst/>
        </a:prstGeom>
        <a:solidFill>
          <a:schemeClr val="bg1">
            <a:lumMod val="85000"/>
          </a:schemeClr>
        </a:solidFill>
        <a:ln w="12700" cap="flat" cmpd="sng" algn="ctr">
          <a:solidFill>
            <a:schemeClr val="accent6">
              <a:tint val="40000"/>
              <a:alpha val="90000"/>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GB" sz="1400" kern="1200" dirty="0"/>
            <a:t>Maximise impact</a:t>
          </a:r>
          <a:endParaRPr lang="en-ZA" sz="1400" kern="1200" dirty="0"/>
        </a:p>
      </dsp:txBody>
      <dsp:txXfrm>
        <a:off x="1457253" y="345358"/>
        <a:ext cx="1457253" cy="501382"/>
      </dsp:txXfrm>
    </dsp:sp>
    <dsp:sp modelId="{1005DCB1-0B69-4E2A-ACF7-ED02ECF75051}">
      <dsp:nvSpPr>
        <dsp:cNvPr id="0" name=""/>
        <dsp:cNvSpPr/>
      </dsp:nvSpPr>
      <dsp:spPr>
        <a:xfrm>
          <a:off x="2914507" y="345358"/>
          <a:ext cx="1457253" cy="501382"/>
        </a:xfrm>
        <a:prstGeom prst="rect">
          <a:avLst/>
        </a:prstGeom>
        <a:solidFill>
          <a:schemeClr val="bg1">
            <a:lumMod val="85000"/>
          </a:schemeClr>
        </a:solidFill>
        <a:ln w="12700" cap="flat" cmpd="sng" algn="ctr">
          <a:solidFill>
            <a:schemeClr val="accent2">
              <a:tint val="40000"/>
              <a:alpha val="90000"/>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GB" sz="1400" kern="1200" dirty="0"/>
            <a:t>Common voice</a:t>
          </a:r>
          <a:endParaRPr lang="en-ZA" sz="1400" kern="1200" dirty="0"/>
        </a:p>
      </dsp:txBody>
      <dsp:txXfrm>
        <a:off x="2914507" y="345358"/>
        <a:ext cx="1457253" cy="501382"/>
      </dsp:txXfrm>
    </dsp:sp>
    <dsp:sp modelId="{B41D1429-2925-42C2-8DE0-F3FD53538AB1}">
      <dsp:nvSpPr>
        <dsp:cNvPr id="0" name=""/>
        <dsp:cNvSpPr/>
      </dsp:nvSpPr>
      <dsp:spPr>
        <a:xfrm>
          <a:off x="4371761" y="345358"/>
          <a:ext cx="1457253" cy="501382"/>
        </a:xfrm>
        <a:prstGeom prst="rect">
          <a:avLst/>
        </a:prstGeom>
        <a:solidFill>
          <a:schemeClr val="bg1">
            <a:lumMod val="85000"/>
          </a:schemeClr>
        </a:solidFill>
        <a:ln w="12700" cap="flat" cmpd="sng" algn="ctr">
          <a:solidFill>
            <a:schemeClr val="accent3">
              <a:tint val="40000"/>
              <a:alpha val="90000"/>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dirty="0"/>
            <a:t>Advocate</a:t>
          </a:r>
          <a:endParaRPr lang="en-ZA" sz="1400" kern="1200" dirty="0"/>
        </a:p>
      </dsp:txBody>
      <dsp:txXfrm>
        <a:off x="4371761" y="345358"/>
        <a:ext cx="1457253" cy="50138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7651" cy="356198"/>
          </a:xfrm>
          <a:prstGeom prst="rect">
            <a:avLst/>
          </a:prstGeom>
        </p:spPr>
        <p:txBody>
          <a:bodyPr vert="horz" lIns="94201" tIns="47101" rIns="94201" bIns="47101" rtlCol="0"/>
          <a:lstStyle>
            <a:lvl1pPr algn="l">
              <a:defRPr sz="1200"/>
            </a:lvl1pPr>
          </a:lstStyle>
          <a:p>
            <a:endParaRPr lang="en-ZA"/>
          </a:p>
        </p:txBody>
      </p:sp>
      <p:sp>
        <p:nvSpPr>
          <p:cNvPr id="3" name="Date Placeholder 2"/>
          <p:cNvSpPr>
            <a:spLocks noGrp="1"/>
          </p:cNvSpPr>
          <p:nvPr>
            <p:ph type="dt" idx="1"/>
          </p:nvPr>
        </p:nvSpPr>
        <p:spPr>
          <a:xfrm>
            <a:off x="5317065" y="0"/>
            <a:ext cx="4067651" cy="356198"/>
          </a:xfrm>
          <a:prstGeom prst="rect">
            <a:avLst/>
          </a:prstGeom>
        </p:spPr>
        <p:txBody>
          <a:bodyPr vert="horz" lIns="94201" tIns="47101" rIns="94201" bIns="47101" rtlCol="0"/>
          <a:lstStyle>
            <a:lvl1pPr algn="r">
              <a:defRPr sz="1200"/>
            </a:lvl1pPr>
          </a:lstStyle>
          <a:p>
            <a:fld id="{126B198A-58C5-43FB-9158-171F9D942F30}" type="datetimeFigureOut">
              <a:rPr lang="en-ZA" smtClean="0"/>
              <a:t>2022/09/29</a:t>
            </a:fld>
            <a:endParaRPr lang="en-ZA"/>
          </a:p>
        </p:txBody>
      </p:sp>
      <p:sp>
        <p:nvSpPr>
          <p:cNvPr id="4" name="Slide Image Placeholder 3"/>
          <p:cNvSpPr>
            <a:spLocks noGrp="1" noRot="1" noChangeAspect="1"/>
          </p:cNvSpPr>
          <p:nvPr>
            <p:ph type="sldImg" idx="2"/>
          </p:nvPr>
        </p:nvSpPr>
        <p:spPr>
          <a:xfrm>
            <a:off x="2565400" y="887413"/>
            <a:ext cx="4256088" cy="2395537"/>
          </a:xfrm>
          <a:prstGeom prst="rect">
            <a:avLst/>
          </a:prstGeom>
          <a:noFill/>
          <a:ln w="12700">
            <a:solidFill>
              <a:prstClr val="black"/>
            </a:solidFill>
          </a:ln>
        </p:spPr>
        <p:txBody>
          <a:bodyPr vert="horz" lIns="94201" tIns="47101" rIns="94201" bIns="47101" rtlCol="0" anchor="ctr"/>
          <a:lstStyle/>
          <a:p>
            <a:endParaRPr lang="en-ZA"/>
          </a:p>
        </p:txBody>
      </p:sp>
      <p:sp>
        <p:nvSpPr>
          <p:cNvPr id="5" name="Notes Placeholder 4"/>
          <p:cNvSpPr>
            <a:spLocks noGrp="1"/>
          </p:cNvSpPr>
          <p:nvPr>
            <p:ph type="body" sz="quarter" idx="3"/>
          </p:nvPr>
        </p:nvSpPr>
        <p:spPr>
          <a:xfrm>
            <a:off x="938689" y="3416538"/>
            <a:ext cx="7509510" cy="2795350"/>
          </a:xfrm>
          <a:prstGeom prst="rect">
            <a:avLst/>
          </a:prstGeom>
        </p:spPr>
        <p:txBody>
          <a:bodyPr vert="horz" lIns="94201" tIns="47101" rIns="94201" bIns="47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6743103"/>
            <a:ext cx="4067651" cy="356197"/>
          </a:xfrm>
          <a:prstGeom prst="rect">
            <a:avLst/>
          </a:prstGeom>
        </p:spPr>
        <p:txBody>
          <a:bodyPr vert="horz" lIns="94201" tIns="47101" rIns="94201" bIns="47101" rtlCol="0" anchor="b"/>
          <a:lstStyle>
            <a:lvl1pPr algn="l">
              <a:defRPr sz="1200"/>
            </a:lvl1pPr>
          </a:lstStyle>
          <a:p>
            <a:endParaRPr lang="en-ZA"/>
          </a:p>
        </p:txBody>
      </p:sp>
      <p:sp>
        <p:nvSpPr>
          <p:cNvPr id="7" name="Slide Number Placeholder 6"/>
          <p:cNvSpPr>
            <a:spLocks noGrp="1"/>
          </p:cNvSpPr>
          <p:nvPr>
            <p:ph type="sldNum" sz="quarter" idx="5"/>
          </p:nvPr>
        </p:nvSpPr>
        <p:spPr>
          <a:xfrm>
            <a:off x="5317065" y="6743103"/>
            <a:ext cx="4067651" cy="356197"/>
          </a:xfrm>
          <a:prstGeom prst="rect">
            <a:avLst/>
          </a:prstGeom>
        </p:spPr>
        <p:txBody>
          <a:bodyPr vert="horz" lIns="94201" tIns="47101" rIns="94201" bIns="47101" rtlCol="0" anchor="b"/>
          <a:lstStyle>
            <a:lvl1pPr algn="r">
              <a:defRPr sz="1200"/>
            </a:lvl1pPr>
          </a:lstStyle>
          <a:p>
            <a:fld id="{2D454F49-A76A-47D1-B548-5309DBEBEA51}" type="slidenum">
              <a:rPr lang="en-ZA" smtClean="0"/>
              <a:t>‹#›</a:t>
            </a:fld>
            <a:endParaRPr lang="en-ZA"/>
          </a:p>
        </p:txBody>
      </p:sp>
    </p:spTree>
    <p:extLst>
      <p:ext uri="{BB962C8B-B14F-4D97-AF65-F5344CB8AC3E}">
        <p14:creationId xmlns:p14="http://schemas.microsoft.com/office/powerpoint/2010/main" val="557927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Star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1466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74C963-A5E1-409E-8A25-9F1E4E6CF33A}"/>
              </a:ext>
            </a:extLst>
          </p:cNvPr>
          <p:cNvSpPr>
            <a:spLocks noGrp="1"/>
          </p:cNvSpPr>
          <p:nvPr>
            <p:ph idx="1"/>
          </p:nvPr>
        </p:nvSpPr>
        <p:spPr>
          <a:xfrm>
            <a:off x="5183188" y="1405719"/>
            <a:ext cx="6485648" cy="44553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4CEB69AB-C655-4BBA-B431-228A089D4D15}"/>
              </a:ext>
            </a:extLst>
          </p:cNvPr>
          <p:cNvSpPr>
            <a:spLocks noGrp="1"/>
          </p:cNvSpPr>
          <p:nvPr>
            <p:ph type="body" sz="half" idx="2"/>
          </p:nvPr>
        </p:nvSpPr>
        <p:spPr>
          <a:xfrm>
            <a:off x="523164" y="1405719"/>
            <a:ext cx="4248861" cy="446326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Text Placeholder 15">
            <a:extLst>
              <a:ext uri="{FF2B5EF4-FFF2-40B4-BE49-F238E27FC236}">
                <a16:creationId xmlns:a16="http://schemas.microsoft.com/office/drawing/2014/main" id="{80C8C9CA-DCBE-DA19-92A9-22BD575B4CB0}"/>
              </a:ext>
            </a:extLst>
          </p:cNvPr>
          <p:cNvSpPr>
            <a:spLocks noGrp="1"/>
          </p:cNvSpPr>
          <p:nvPr>
            <p:ph type="body" sz="quarter" idx="13" hasCustomPrompt="1"/>
          </p:nvPr>
        </p:nvSpPr>
        <p:spPr>
          <a:xfrm>
            <a:off x="545910" y="409432"/>
            <a:ext cx="11130153" cy="682767"/>
          </a:xfrm>
          <a:prstGeom prst="rect">
            <a:avLst/>
          </a:prstGeom>
        </p:spPr>
        <p:txBody>
          <a:bodyPr anchor="ctr"/>
          <a:lstStyle>
            <a:lvl1pPr marL="0" indent="0" algn="l">
              <a:buNone/>
              <a:defRPr sz="2500">
                <a:solidFill>
                  <a:schemeClr val="bg1"/>
                </a:solidFill>
              </a:defRPr>
            </a:lvl1pPr>
          </a:lstStyle>
          <a:p>
            <a:pPr lvl="0"/>
            <a:r>
              <a:rPr lang="en-NA" sz="2800" dirty="0">
                <a:latin typeface="Gilroy ExtraBold" panose="00000900000000000000" pitchFamily="2" charset="0"/>
              </a:rPr>
              <a:t>Click to enter title</a:t>
            </a:r>
            <a:endParaRPr lang="en-NA" dirty="0"/>
          </a:p>
        </p:txBody>
      </p:sp>
      <p:sp>
        <p:nvSpPr>
          <p:cNvPr id="10" name="Date Placeholder 3">
            <a:extLst>
              <a:ext uri="{FF2B5EF4-FFF2-40B4-BE49-F238E27FC236}">
                <a16:creationId xmlns:a16="http://schemas.microsoft.com/office/drawing/2014/main" id="{9C0648A1-AC2D-F0DC-B19F-EBEAF6D286EB}"/>
              </a:ext>
            </a:extLst>
          </p:cNvPr>
          <p:cNvSpPr>
            <a:spLocks noGrp="1"/>
          </p:cNvSpPr>
          <p:nvPr>
            <p:ph type="dt" sz="half" idx="14"/>
          </p:nvPr>
        </p:nvSpPr>
        <p:spPr>
          <a:xfrm>
            <a:off x="8426113" y="6405437"/>
            <a:ext cx="1575137"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ctr"/>
            <a:endParaRPr lang="en-ZA" dirty="0"/>
          </a:p>
        </p:txBody>
      </p:sp>
      <p:sp>
        <p:nvSpPr>
          <p:cNvPr id="11" name="Footer Placeholder 4">
            <a:extLst>
              <a:ext uri="{FF2B5EF4-FFF2-40B4-BE49-F238E27FC236}">
                <a16:creationId xmlns:a16="http://schemas.microsoft.com/office/drawing/2014/main" id="{27BD3B59-0D81-91D0-E314-6AEF536709A7}"/>
              </a:ext>
            </a:extLst>
          </p:cNvPr>
          <p:cNvSpPr>
            <a:spLocks noGrp="1"/>
          </p:cNvSpPr>
          <p:nvPr>
            <p:ph type="ftr" sz="quarter" idx="3"/>
          </p:nvPr>
        </p:nvSpPr>
        <p:spPr>
          <a:xfrm>
            <a:off x="1923486" y="6405437"/>
            <a:ext cx="623640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12" name="Slide Number Placeholder 5">
            <a:extLst>
              <a:ext uri="{FF2B5EF4-FFF2-40B4-BE49-F238E27FC236}">
                <a16:creationId xmlns:a16="http://schemas.microsoft.com/office/drawing/2014/main" id="{692FC216-1B22-0839-A54E-F3F928642500}"/>
              </a:ext>
            </a:extLst>
          </p:cNvPr>
          <p:cNvSpPr>
            <a:spLocks noGrp="1"/>
          </p:cNvSpPr>
          <p:nvPr>
            <p:ph type="sldNum" sz="quarter" idx="4"/>
          </p:nvPr>
        </p:nvSpPr>
        <p:spPr>
          <a:xfrm>
            <a:off x="10246697" y="6405437"/>
            <a:ext cx="14293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ZA" dirty="0"/>
              <a:t># </a:t>
            </a:r>
            <a:fld id="{7CCA5DBB-C2E2-404A-B2E1-071CDC4A3D58}" type="slidenum">
              <a:rPr lang="en-ZA" smtClean="0"/>
              <a:pPr/>
              <a:t>‹#›</a:t>
            </a:fld>
            <a:endParaRPr lang="en-ZA" dirty="0"/>
          </a:p>
        </p:txBody>
      </p:sp>
    </p:spTree>
    <p:extLst>
      <p:ext uri="{BB962C8B-B14F-4D97-AF65-F5344CB8AC3E}">
        <p14:creationId xmlns:p14="http://schemas.microsoft.com/office/powerpoint/2010/main" val="3779360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78DF419-F605-489F-9FCB-D765D1F07858}"/>
              </a:ext>
            </a:extLst>
          </p:cNvPr>
          <p:cNvSpPr>
            <a:spLocks noGrp="1"/>
          </p:cNvSpPr>
          <p:nvPr>
            <p:ph type="pic" idx="1"/>
          </p:nvPr>
        </p:nvSpPr>
        <p:spPr>
          <a:xfrm>
            <a:off x="5183188" y="1425077"/>
            <a:ext cx="6472000" cy="443597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2C22DBE4-805B-4508-BF11-C054A0BD0A47}"/>
              </a:ext>
            </a:extLst>
          </p:cNvPr>
          <p:cNvSpPr>
            <a:spLocks noGrp="1"/>
          </p:cNvSpPr>
          <p:nvPr>
            <p:ph type="body" sz="half" idx="2"/>
          </p:nvPr>
        </p:nvSpPr>
        <p:spPr>
          <a:xfrm>
            <a:off x="536812" y="1433015"/>
            <a:ext cx="4235213" cy="443597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Text Placeholder 15">
            <a:extLst>
              <a:ext uri="{FF2B5EF4-FFF2-40B4-BE49-F238E27FC236}">
                <a16:creationId xmlns:a16="http://schemas.microsoft.com/office/drawing/2014/main" id="{659DCD90-4DE1-AE0A-AE6A-B5033854844D}"/>
              </a:ext>
            </a:extLst>
          </p:cNvPr>
          <p:cNvSpPr>
            <a:spLocks noGrp="1"/>
          </p:cNvSpPr>
          <p:nvPr>
            <p:ph type="body" sz="quarter" idx="13" hasCustomPrompt="1"/>
          </p:nvPr>
        </p:nvSpPr>
        <p:spPr>
          <a:xfrm>
            <a:off x="545910" y="409432"/>
            <a:ext cx="11130153" cy="682767"/>
          </a:xfrm>
          <a:prstGeom prst="rect">
            <a:avLst/>
          </a:prstGeom>
        </p:spPr>
        <p:txBody>
          <a:bodyPr anchor="ctr"/>
          <a:lstStyle>
            <a:lvl1pPr marL="0" indent="0" algn="l">
              <a:buNone/>
              <a:defRPr sz="2500">
                <a:solidFill>
                  <a:schemeClr val="bg1"/>
                </a:solidFill>
              </a:defRPr>
            </a:lvl1pPr>
          </a:lstStyle>
          <a:p>
            <a:pPr lvl="0"/>
            <a:r>
              <a:rPr lang="en-NA" sz="2800" dirty="0">
                <a:latin typeface="Gilroy ExtraBold" panose="00000900000000000000" pitchFamily="2" charset="0"/>
              </a:rPr>
              <a:t>Click to enter title</a:t>
            </a:r>
            <a:endParaRPr lang="en-NA" dirty="0"/>
          </a:p>
        </p:txBody>
      </p:sp>
      <p:sp>
        <p:nvSpPr>
          <p:cNvPr id="13" name="Date Placeholder 3">
            <a:extLst>
              <a:ext uri="{FF2B5EF4-FFF2-40B4-BE49-F238E27FC236}">
                <a16:creationId xmlns:a16="http://schemas.microsoft.com/office/drawing/2014/main" id="{84D3E1C9-28AD-9652-9FA4-183E1B21B7CD}"/>
              </a:ext>
            </a:extLst>
          </p:cNvPr>
          <p:cNvSpPr>
            <a:spLocks noGrp="1"/>
          </p:cNvSpPr>
          <p:nvPr>
            <p:ph type="dt" sz="half" idx="14"/>
          </p:nvPr>
        </p:nvSpPr>
        <p:spPr>
          <a:xfrm>
            <a:off x="8426113" y="6405437"/>
            <a:ext cx="1575137"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ctr"/>
            <a:endParaRPr lang="en-ZA" dirty="0"/>
          </a:p>
        </p:txBody>
      </p:sp>
      <p:sp>
        <p:nvSpPr>
          <p:cNvPr id="14" name="Footer Placeholder 4">
            <a:extLst>
              <a:ext uri="{FF2B5EF4-FFF2-40B4-BE49-F238E27FC236}">
                <a16:creationId xmlns:a16="http://schemas.microsoft.com/office/drawing/2014/main" id="{B649FC59-47FF-D1D1-3D3F-313DC9670FCC}"/>
              </a:ext>
            </a:extLst>
          </p:cNvPr>
          <p:cNvSpPr>
            <a:spLocks noGrp="1"/>
          </p:cNvSpPr>
          <p:nvPr>
            <p:ph type="ftr" sz="quarter" idx="3"/>
          </p:nvPr>
        </p:nvSpPr>
        <p:spPr>
          <a:xfrm>
            <a:off x="1923486" y="6405437"/>
            <a:ext cx="623640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15" name="Slide Number Placeholder 5">
            <a:extLst>
              <a:ext uri="{FF2B5EF4-FFF2-40B4-BE49-F238E27FC236}">
                <a16:creationId xmlns:a16="http://schemas.microsoft.com/office/drawing/2014/main" id="{F202DA98-B1BA-7F2E-4726-526BE2F7621D}"/>
              </a:ext>
            </a:extLst>
          </p:cNvPr>
          <p:cNvSpPr>
            <a:spLocks noGrp="1"/>
          </p:cNvSpPr>
          <p:nvPr>
            <p:ph type="sldNum" sz="quarter" idx="4"/>
          </p:nvPr>
        </p:nvSpPr>
        <p:spPr>
          <a:xfrm>
            <a:off x="10246697" y="6405437"/>
            <a:ext cx="14293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ZA" dirty="0"/>
              <a:t># </a:t>
            </a:r>
            <a:fld id="{7CCA5DBB-C2E2-404A-B2E1-071CDC4A3D58}" type="slidenum">
              <a:rPr lang="en-ZA" smtClean="0"/>
              <a:pPr/>
              <a:t>‹#›</a:t>
            </a:fld>
            <a:endParaRPr lang="en-ZA" dirty="0"/>
          </a:p>
        </p:txBody>
      </p:sp>
    </p:spTree>
    <p:extLst>
      <p:ext uri="{BB962C8B-B14F-4D97-AF65-F5344CB8AC3E}">
        <p14:creationId xmlns:p14="http://schemas.microsoft.com/office/powerpoint/2010/main" val="1810234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611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 title">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CC57CA0-4427-5995-D46E-F3D011564D57}"/>
              </a:ext>
            </a:extLst>
          </p:cNvPr>
          <p:cNvSpPr>
            <a:spLocks noGrp="1"/>
          </p:cNvSpPr>
          <p:nvPr>
            <p:ph type="body" sz="quarter" idx="11" hasCustomPrompt="1"/>
          </p:nvPr>
        </p:nvSpPr>
        <p:spPr>
          <a:xfrm>
            <a:off x="545910" y="4707980"/>
            <a:ext cx="11130090" cy="1069014"/>
          </a:xfrm>
          <a:prstGeom prst="rect">
            <a:avLst/>
          </a:prstGeom>
        </p:spPr>
        <p:txBody>
          <a:bodyPr/>
          <a:lstStyle>
            <a:lvl1pPr marL="0" indent="0" algn="r">
              <a:buNone/>
              <a:defRPr sz="1600" i="1">
                <a:solidFill>
                  <a:schemeClr val="bg2">
                    <a:lumMod val="50000"/>
                  </a:schemeClr>
                </a:solidFill>
              </a:defRPr>
            </a:lvl1pPr>
            <a:lvl2pPr marL="457200" indent="0">
              <a:buNone/>
              <a:defRPr/>
            </a:lvl2pPr>
          </a:lstStyle>
          <a:p>
            <a:pPr lvl="0"/>
            <a:r>
              <a:rPr lang="en-GB" dirty="0"/>
              <a:t>[Your title]</a:t>
            </a:r>
          </a:p>
        </p:txBody>
      </p:sp>
      <p:sp>
        <p:nvSpPr>
          <p:cNvPr id="13" name="Text Placeholder 11">
            <a:extLst>
              <a:ext uri="{FF2B5EF4-FFF2-40B4-BE49-F238E27FC236}">
                <a16:creationId xmlns:a16="http://schemas.microsoft.com/office/drawing/2014/main" id="{D2BF0E34-B6AF-B44B-E852-FCC9B3B0B80C}"/>
              </a:ext>
            </a:extLst>
          </p:cNvPr>
          <p:cNvSpPr>
            <a:spLocks noGrp="1"/>
          </p:cNvSpPr>
          <p:nvPr>
            <p:ph type="body" sz="quarter" idx="12" hasCustomPrompt="1"/>
          </p:nvPr>
        </p:nvSpPr>
        <p:spPr>
          <a:xfrm>
            <a:off x="545910" y="3952497"/>
            <a:ext cx="11130090" cy="352316"/>
          </a:xfrm>
          <a:prstGeom prst="rect">
            <a:avLst/>
          </a:prstGeom>
        </p:spPr>
        <p:txBody>
          <a:bodyPr anchor="ctr"/>
          <a:lstStyle>
            <a:lvl1pPr marL="0" indent="0" algn="r">
              <a:buNone/>
              <a:defRPr sz="1700" i="1">
                <a:solidFill>
                  <a:schemeClr val="tx1"/>
                </a:solidFill>
              </a:defRPr>
            </a:lvl1pPr>
            <a:lvl2pPr marL="457200" indent="0">
              <a:buNone/>
              <a:defRPr/>
            </a:lvl2pPr>
          </a:lstStyle>
          <a:p>
            <a:pPr lvl="0"/>
            <a:r>
              <a:rPr lang="en-GB" dirty="0"/>
              <a:t>[Name &amp; Surname]</a:t>
            </a:r>
          </a:p>
        </p:txBody>
      </p:sp>
      <p:sp>
        <p:nvSpPr>
          <p:cNvPr id="16" name="Text Placeholder 15">
            <a:extLst>
              <a:ext uri="{FF2B5EF4-FFF2-40B4-BE49-F238E27FC236}">
                <a16:creationId xmlns:a16="http://schemas.microsoft.com/office/drawing/2014/main" id="{6C7142C0-B0A6-672E-9D70-4AD54A37E482}"/>
              </a:ext>
            </a:extLst>
          </p:cNvPr>
          <p:cNvSpPr>
            <a:spLocks noGrp="1"/>
          </p:cNvSpPr>
          <p:nvPr>
            <p:ph type="body" sz="quarter" idx="13" hasCustomPrompt="1"/>
          </p:nvPr>
        </p:nvSpPr>
        <p:spPr>
          <a:xfrm>
            <a:off x="545910" y="409432"/>
            <a:ext cx="11130153" cy="682767"/>
          </a:xfrm>
          <a:prstGeom prst="rect">
            <a:avLst/>
          </a:prstGeom>
        </p:spPr>
        <p:txBody>
          <a:bodyPr anchor="ctr"/>
          <a:lstStyle>
            <a:lvl1pPr marL="0" indent="0" algn="l">
              <a:buNone/>
              <a:defRPr sz="2500">
                <a:solidFill>
                  <a:schemeClr val="bg1"/>
                </a:solidFill>
              </a:defRPr>
            </a:lvl1pPr>
          </a:lstStyle>
          <a:p>
            <a:pPr lvl="0"/>
            <a:r>
              <a:rPr lang="en-NA" sz="2800" dirty="0">
                <a:latin typeface="Gilroy ExtraBold" panose="00000900000000000000" pitchFamily="2" charset="0"/>
              </a:rPr>
              <a:t>Click to enter title</a:t>
            </a:r>
            <a:endParaRPr lang="en-NA" dirty="0"/>
          </a:p>
        </p:txBody>
      </p:sp>
      <p:sp>
        <p:nvSpPr>
          <p:cNvPr id="21" name="Text Placeholder 20">
            <a:extLst>
              <a:ext uri="{FF2B5EF4-FFF2-40B4-BE49-F238E27FC236}">
                <a16:creationId xmlns:a16="http://schemas.microsoft.com/office/drawing/2014/main" id="{34E0B888-256E-97BC-AE7B-72308BF60868}"/>
              </a:ext>
            </a:extLst>
          </p:cNvPr>
          <p:cNvSpPr>
            <a:spLocks noGrp="1"/>
          </p:cNvSpPr>
          <p:nvPr>
            <p:ph type="body" sz="quarter" idx="14" hasCustomPrompt="1"/>
          </p:nvPr>
        </p:nvSpPr>
        <p:spPr>
          <a:xfrm>
            <a:off x="8442191" y="4326339"/>
            <a:ext cx="3233809" cy="352315"/>
          </a:xfrm>
          <a:prstGeom prst="rect">
            <a:avLst/>
          </a:prstGeom>
        </p:spPr>
        <p:txBody>
          <a:bodyPr anchor="ctr"/>
          <a:lstStyle>
            <a:lvl1pPr marL="0" indent="0" algn="r">
              <a:buNone/>
              <a:defRPr sz="1700" i="1"/>
            </a:lvl1pPr>
          </a:lstStyle>
          <a:p>
            <a:pPr lvl="0"/>
            <a:r>
              <a:rPr lang="en-US" dirty="0"/>
              <a:t>28 September 2022</a:t>
            </a:r>
            <a:endParaRPr lang="en-GB" dirty="0"/>
          </a:p>
        </p:txBody>
      </p:sp>
    </p:spTree>
    <p:extLst>
      <p:ext uri="{BB962C8B-B14F-4D97-AF65-F5344CB8AC3E}">
        <p14:creationId xmlns:p14="http://schemas.microsoft.com/office/powerpoint/2010/main" val="3433412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A59A88B2-FFC4-70CD-70FF-15BEB5C9E38E}"/>
              </a:ext>
            </a:extLst>
          </p:cNvPr>
          <p:cNvSpPr>
            <a:spLocks noGrp="1"/>
          </p:cNvSpPr>
          <p:nvPr>
            <p:ph type="subTitle" idx="1"/>
          </p:nvPr>
        </p:nvSpPr>
        <p:spPr>
          <a:xfrm>
            <a:off x="516000" y="3967643"/>
            <a:ext cx="11160000" cy="1655762"/>
          </a:xfrm>
        </p:spPr>
        <p:txBody>
          <a:bodyPr>
            <a:normAutofit fontScale="92500" lnSpcReduction="10000"/>
          </a:bodyPr>
          <a:lstStyle/>
          <a:p>
            <a:pPr algn="r"/>
            <a:r>
              <a:rPr lang="en-ZA" sz="1800" i="1" dirty="0"/>
              <a:t>Margaret Mutschler</a:t>
            </a:r>
          </a:p>
          <a:p>
            <a:pPr algn="r"/>
            <a:r>
              <a:rPr lang="en-ZA" sz="1800" i="1" dirty="0"/>
              <a:t>23 February 2022</a:t>
            </a:r>
          </a:p>
          <a:p>
            <a:pPr algn="r"/>
            <a:r>
              <a:rPr lang="en-ZA" sz="1700" i="1" dirty="0">
                <a:solidFill>
                  <a:schemeClr val="bg2">
                    <a:lumMod val="50000"/>
                  </a:schemeClr>
                </a:solidFill>
              </a:rPr>
              <a:t>Chairperson of the Namibia Green Hydrogen Association (NamGHA)</a:t>
            </a:r>
            <a:endParaRPr lang="en-ZA" sz="1700" i="1" dirty="0">
              <a:solidFill>
                <a:schemeClr val="bg2">
                  <a:lumMod val="50000"/>
                </a:schemeClr>
              </a:solidFill>
              <a:latin typeface="Gilroy" panose="00000500000000000000" pitchFamily="2" charset="0"/>
            </a:endParaRPr>
          </a:p>
          <a:p>
            <a:pPr algn="r"/>
            <a:r>
              <a:rPr lang="en-ZA" sz="1700" i="1" dirty="0">
                <a:solidFill>
                  <a:schemeClr val="bg2">
                    <a:lumMod val="50000"/>
                  </a:schemeClr>
                </a:solidFill>
              </a:rPr>
              <a:t>Director Tumoneni Hydrogen Energy and Project Developer for CWP H1 Energy</a:t>
            </a:r>
          </a:p>
          <a:p>
            <a:pPr algn="r"/>
            <a:r>
              <a:rPr lang="en-ZA" sz="1700" i="1" dirty="0">
                <a:solidFill>
                  <a:schemeClr val="bg2">
                    <a:lumMod val="50000"/>
                  </a:schemeClr>
                </a:solidFill>
              </a:rPr>
              <a:t>Partner Mutschler Consulting Services</a:t>
            </a:r>
          </a:p>
          <a:p>
            <a:pPr algn="r"/>
            <a:endParaRPr lang="en-ZA" sz="1800" i="1" dirty="0"/>
          </a:p>
        </p:txBody>
      </p:sp>
      <p:sp>
        <p:nvSpPr>
          <p:cNvPr id="8" name="Text Placeholder 15">
            <a:extLst>
              <a:ext uri="{FF2B5EF4-FFF2-40B4-BE49-F238E27FC236}">
                <a16:creationId xmlns:a16="http://schemas.microsoft.com/office/drawing/2014/main" id="{5046A250-F807-FC67-8A69-89BAC1275830}"/>
              </a:ext>
            </a:extLst>
          </p:cNvPr>
          <p:cNvSpPr>
            <a:spLocks noGrp="1"/>
          </p:cNvSpPr>
          <p:nvPr>
            <p:ph type="body" sz="quarter" idx="13" hasCustomPrompt="1"/>
          </p:nvPr>
        </p:nvSpPr>
        <p:spPr>
          <a:xfrm>
            <a:off x="545910" y="409432"/>
            <a:ext cx="11130153" cy="682767"/>
          </a:xfrm>
          <a:prstGeom prst="rect">
            <a:avLst/>
          </a:prstGeom>
        </p:spPr>
        <p:txBody>
          <a:bodyPr anchor="ctr"/>
          <a:lstStyle>
            <a:lvl1pPr marL="0" indent="0" algn="l">
              <a:buNone/>
              <a:defRPr sz="2500">
                <a:solidFill>
                  <a:schemeClr val="bg1"/>
                </a:solidFill>
              </a:defRPr>
            </a:lvl1pPr>
          </a:lstStyle>
          <a:p>
            <a:pPr lvl="0"/>
            <a:r>
              <a:rPr lang="en-NA" sz="2800" dirty="0">
                <a:latin typeface="Gilroy ExtraBold" panose="00000900000000000000" pitchFamily="2" charset="0"/>
              </a:rPr>
              <a:t>Click to enter title</a:t>
            </a:r>
            <a:endParaRPr lang="en-NA" dirty="0"/>
          </a:p>
        </p:txBody>
      </p:sp>
      <p:sp>
        <p:nvSpPr>
          <p:cNvPr id="12" name="Date Placeholder 3">
            <a:extLst>
              <a:ext uri="{FF2B5EF4-FFF2-40B4-BE49-F238E27FC236}">
                <a16:creationId xmlns:a16="http://schemas.microsoft.com/office/drawing/2014/main" id="{A88BFB01-6654-08E4-09F0-A283E7B88471}"/>
              </a:ext>
            </a:extLst>
          </p:cNvPr>
          <p:cNvSpPr>
            <a:spLocks noGrp="1"/>
          </p:cNvSpPr>
          <p:nvPr>
            <p:ph type="dt" sz="half" idx="2"/>
          </p:nvPr>
        </p:nvSpPr>
        <p:spPr>
          <a:xfrm>
            <a:off x="8426113" y="6405437"/>
            <a:ext cx="1575137"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ctr"/>
            <a:endParaRPr lang="en-ZA" dirty="0"/>
          </a:p>
        </p:txBody>
      </p:sp>
      <p:sp>
        <p:nvSpPr>
          <p:cNvPr id="13" name="Footer Placeholder 4">
            <a:extLst>
              <a:ext uri="{FF2B5EF4-FFF2-40B4-BE49-F238E27FC236}">
                <a16:creationId xmlns:a16="http://schemas.microsoft.com/office/drawing/2014/main" id="{482500BA-5DEC-6AC3-8FFD-E2D9A1B52199}"/>
              </a:ext>
            </a:extLst>
          </p:cNvPr>
          <p:cNvSpPr>
            <a:spLocks noGrp="1"/>
          </p:cNvSpPr>
          <p:nvPr>
            <p:ph type="ftr" sz="quarter" idx="3"/>
          </p:nvPr>
        </p:nvSpPr>
        <p:spPr>
          <a:xfrm>
            <a:off x="1923486" y="6405437"/>
            <a:ext cx="623640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14" name="Slide Number Placeholder 5">
            <a:extLst>
              <a:ext uri="{FF2B5EF4-FFF2-40B4-BE49-F238E27FC236}">
                <a16:creationId xmlns:a16="http://schemas.microsoft.com/office/drawing/2014/main" id="{DF6BB809-2B71-CADA-511C-38A256B24FFE}"/>
              </a:ext>
            </a:extLst>
          </p:cNvPr>
          <p:cNvSpPr>
            <a:spLocks noGrp="1"/>
          </p:cNvSpPr>
          <p:nvPr>
            <p:ph type="sldNum" sz="quarter" idx="4"/>
          </p:nvPr>
        </p:nvSpPr>
        <p:spPr>
          <a:xfrm>
            <a:off x="10246697" y="6405437"/>
            <a:ext cx="14293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ZA" dirty="0"/>
              <a:t># </a:t>
            </a:r>
            <a:fld id="{7CCA5DBB-C2E2-404A-B2E1-071CDC4A3D58}" type="slidenum">
              <a:rPr lang="en-ZA" smtClean="0"/>
              <a:pPr/>
              <a:t>‹#›</a:t>
            </a:fld>
            <a:endParaRPr lang="en-ZA" dirty="0"/>
          </a:p>
        </p:txBody>
      </p:sp>
    </p:spTree>
    <p:extLst>
      <p:ext uri="{BB962C8B-B14F-4D97-AF65-F5344CB8AC3E}">
        <p14:creationId xmlns:p14="http://schemas.microsoft.com/office/powerpoint/2010/main" val="152373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1000"/>
                                        <p:tgtEl>
                                          <p:spTgt spid="7">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circle(in)">
                                      <p:cBhvr>
                                        <p:cTn id="10" dur="1000"/>
                                        <p:tgtEl>
                                          <p:spTgt spid="7">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circle(in)">
                                      <p:cBhvr>
                                        <p:cTn id="13" dur="1000"/>
                                        <p:tgtEl>
                                          <p:spTgt spid="7">
                                            <p:txEl>
                                              <p:pRg st="2" end="2"/>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circle(in)">
                                      <p:cBhvr>
                                        <p:cTn id="16" dur="1000"/>
                                        <p:tgtEl>
                                          <p:spTgt spid="7">
                                            <p:txEl>
                                              <p:pRg st="3" end="3"/>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circle(in)">
                                      <p:cBhvr>
                                        <p:cTn id="19"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FC41A-1AB4-4FFC-8348-CF865B6AD931}"/>
              </a:ext>
            </a:extLst>
          </p:cNvPr>
          <p:cNvSpPr>
            <a:spLocks noGrp="1"/>
          </p:cNvSpPr>
          <p:nvPr>
            <p:ph type="ctrTitle"/>
          </p:nvPr>
        </p:nvSpPr>
        <p:spPr>
          <a:xfrm>
            <a:off x="504967" y="1490854"/>
            <a:ext cx="11150221" cy="2219043"/>
          </a:xfrm>
          <a:prstGeom prst="rect">
            <a:avLst/>
          </a:prstGeo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46243068-E5DB-4C02-9883-E5EBC5B2582B}"/>
              </a:ext>
            </a:extLst>
          </p:cNvPr>
          <p:cNvSpPr>
            <a:spLocks noGrp="1"/>
          </p:cNvSpPr>
          <p:nvPr>
            <p:ph type="subTitle" idx="1"/>
          </p:nvPr>
        </p:nvSpPr>
        <p:spPr>
          <a:xfrm>
            <a:off x="504967" y="3970529"/>
            <a:ext cx="1115022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7" name="Text Placeholder 15">
            <a:extLst>
              <a:ext uri="{FF2B5EF4-FFF2-40B4-BE49-F238E27FC236}">
                <a16:creationId xmlns:a16="http://schemas.microsoft.com/office/drawing/2014/main" id="{81EB7B5D-8AD1-0648-9272-B98E7BEEC781}"/>
              </a:ext>
            </a:extLst>
          </p:cNvPr>
          <p:cNvSpPr>
            <a:spLocks noGrp="1"/>
          </p:cNvSpPr>
          <p:nvPr>
            <p:ph type="body" sz="quarter" idx="13" hasCustomPrompt="1"/>
          </p:nvPr>
        </p:nvSpPr>
        <p:spPr>
          <a:xfrm>
            <a:off x="545910" y="409432"/>
            <a:ext cx="11130153" cy="682767"/>
          </a:xfrm>
          <a:prstGeom prst="rect">
            <a:avLst/>
          </a:prstGeom>
        </p:spPr>
        <p:txBody>
          <a:bodyPr anchor="ctr"/>
          <a:lstStyle>
            <a:lvl1pPr marL="0" indent="0" algn="l">
              <a:buNone/>
              <a:defRPr sz="2500">
                <a:solidFill>
                  <a:schemeClr val="bg1"/>
                </a:solidFill>
              </a:defRPr>
            </a:lvl1pPr>
          </a:lstStyle>
          <a:p>
            <a:pPr lvl="0"/>
            <a:r>
              <a:rPr lang="en-NA" sz="2800" dirty="0">
                <a:latin typeface="Gilroy ExtraBold" panose="00000900000000000000" pitchFamily="2" charset="0"/>
              </a:rPr>
              <a:t>Click to enter title</a:t>
            </a:r>
            <a:endParaRPr lang="en-NA" dirty="0"/>
          </a:p>
        </p:txBody>
      </p:sp>
      <p:sp>
        <p:nvSpPr>
          <p:cNvPr id="9" name="Date Placeholder 3">
            <a:extLst>
              <a:ext uri="{FF2B5EF4-FFF2-40B4-BE49-F238E27FC236}">
                <a16:creationId xmlns:a16="http://schemas.microsoft.com/office/drawing/2014/main" id="{478B67F0-CA6B-60AC-7D90-2A57981379CA}"/>
              </a:ext>
            </a:extLst>
          </p:cNvPr>
          <p:cNvSpPr>
            <a:spLocks noGrp="1"/>
          </p:cNvSpPr>
          <p:nvPr>
            <p:ph type="dt" sz="half" idx="2"/>
          </p:nvPr>
        </p:nvSpPr>
        <p:spPr>
          <a:xfrm>
            <a:off x="8426113" y="6405437"/>
            <a:ext cx="1575137"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ctr"/>
            <a:endParaRPr lang="en-ZA" dirty="0"/>
          </a:p>
        </p:txBody>
      </p:sp>
      <p:sp>
        <p:nvSpPr>
          <p:cNvPr id="10" name="Footer Placeholder 4">
            <a:extLst>
              <a:ext uri="{FF2B5EF4-FFF2-40B4-BE49-F238E27FC236}">
                <a16:creationId xmlns:a16="http://schemas.microsoft.com/office/drawing/2014/main" id="{7199FFBE-4056-E9C4-BF13-4F05076E270B}"/>
              </a:ext>
            </a:extLst>
          </p:cNvPr>
          <p:cNvSpPr>
            <a:spLocks noGrp="1"/>
          </p:cNvSpPr>
          <p:nvPr>
            <p:ph type="ftr" sz="quarter" idx="3"/>
          </p:nvPr>
        </p:nvSpPr>
        <p:spPr>
          <a:xfrm>
            <a:off x="1923486" y="6405437"/>
            <a:ext cx="623640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11" name="Slide Number Placeholder 5">
            <a:extLst>
              <a:ext uri="{FF2B5EF4-FFF2-40B4-BE49-F238E27FC236}">
                <a16:creationId xmlns:a16="http://schemas.microsoft.com/office/drawing/2014/main" id="{FAA6DED2-D2F1-C1C9-BB8A-AC9B07D71C73}"/>
              </a:ext>
            </a:extLst>
          </p:cNvPr>
          <p:cNvSpPr>
            <a:spLocks noGrp="1"/>
          </p:cNvSpPr>
          <p:nvPr>
            <p:ph type="sldNum" sz="quarter" idx="4"/>
          </p:nvPr>
        </p:nvSpPr>
        <p:spPr>
          <a:xfrm>
            <a:off x="10246697" y="6405437"/>
            <a:ext cx="14293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ZA" dirty="0"/>
              <a:t># </a:t>
            </a:r>
            <a:fld id="{7CCA5DBB-C2E2-404A-B2E1-071CDC4A3D58}" type="slidenum">
              <a:rPr lang="en-ZA" smtClean="0"/>
              <a:pPr/>
              <a:t>‹#›</a:t>
            </a:fld>
            <a:endParaRPr lang="en-ZA" dirty="0"/>
          </a:p>
        </p:txBody>
      </p:sp>
    </p:spTree>
    <p:extLst>
      <p:ext uri="{BB962C8B-B14F-4D97-AF65-F5344CB8AC3E}">
        <p14:creationId xmlns:p14="http://schemas.microsoft.com/office/powerpoint/2010/main" val="203008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451C2B-5056-499A-B05C-502F28C614EB}"/>
              </a:ext>
            </a:extLst>
          </p:cNvPr>
          <p:cNvSpPr>
            <a:spLocks noGrp="1"/>
          </p:cNvSpPr>
          <p:nvPr>
            <p:ph idx="1"/>
          </p:nvPr>
        </p:nvSpPr>
        <p:spPr>
          <a:xfrm>
            <a:off x="504967" y="1405719"/>
            <a:ext cx="11163869" cy="4771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Text Placeholder 15">
            <a:extLst>
              <a:ext uri="{FF2B5EF4-FFF2-40B4-BE49-F238E27FC236}">
                <a16:creationId xmlns:a16="http://schemas.microsoft.com/office/drawing/2014/main" id="{387A7639-3108-32E2-FB28-D515C69CB7D0}"/>
              </a:ext>
            </a:extLst>
          </p:cNvPr>
          <p:cNvSpPr>
            <a:spLocks noGrp="1"/>
          </p:cNvSpPr>
          <p:nvPr>
            <p:ph type="body" sz="quarter" idx="13" hasCustomPrompt="1"/>
          </p:nvPr>
        </p:nvSpPr>
        <p:spPr>
          <a:xfrm>
            <a:off x="545910" y="409432"/>
            <a:ext cx="11130153" cy="682767"/>
          </a:xfrm>
          <a:prstGeom prst="rect">
            <a:avLst/>
          </a:prstGeom>
        </p:spPr>
        <p:txBody>
          <a:bodyPr anchor="ctr"/>
          <a:lstStyle>
            <a:lvl1pPr marL="0" indent="0" algn="l">
              <a:buNone/>
              <a:defRPr sz="2500">
                <a:solidFill>
                  <a:schemeClr val="bg1"/>
                </a:solidFill>
              </a:defRPr>
            </a:lvl1pPr>
          </a:lstStyle>
          <a:p>
            <a:pPr lvl="0"/>
            <a:r>
              <a:rPr lang="en-NA" sz="2800" dirty="0">
                <a:latin typeface="Gilroy ExtraBold" panose="00000900000000000000" pitchFamily="2" charset="0"/>
              </a:rPr>
              <a:t>Click to enter title</a:t>
            </a:r>
            <a:endParaRPr lang="en-NA" dirty="0"/>
          </a:p>
        </p:txBody>
      </p:sp>
      <p:sp>
        <p:nvSpPr>
          <p:cNvPr id="9" name="Date Placeholder 3">
            <a:extLst>
              <a:ext uri="{FF2B5EF4-FFF2-40B4-BE49-F238E27FC236}">
                <a16:creationId xmlns:a16="http://schemas.microsoft.com/office/drawing/2014/main" id="{8776D433-EC66-05F3-C13A-474074B20C25}"/>
              </a:ext>
            </a:extLst>
          </p:cNvPr>
          <p:cNvSpPr>
            <a:spLocks noGrp="1"/>
          </p:cNvSpPr>
          <p:nvPr>
            <p:ph type="dt" sz="half" idx="2"/>
          </p:nvPr>
        </p:nvSpPr>
        <p:spPr>
          <a:xfrm>
            <a:off x="8426113" y="6405437"/>
            <a:ext cx="1575137"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ctr"/>
            <a:endParaRPr lang="en-ZA" dirty="0"/>
          </a:p>
        </p:txBody>
      </p:sp>
      <p:sp>
        <p:nvSpPr>
          <p:cNvPr id="10" name="Footer Placeholder 4">
            <a:extLst>
              <a:ext uri="{FF2B5EF4-FFF2-40B4-BE49-F238E27FC236}">
                <a16:creationId xmlns:a16="http://schemas.microsoft.com/office/drawing/2014/main" id="{FFC273D0-6181-96A7-76BA-49B810ADDFDF}"/>
              </a:ext>
            </a:extLst>
          </p:cNvPr>
          <p:cNvSpPr>
            <a:spLocks noGrp="1"/>
          </p:cNvSpPr>
          <p:nvPr>
            <p:ph type="ftr" sz="quarter" idx="3"/>
          </p:nvPr>
        </p:nvSpPr>
        <p:spPr>
          <a:xfrm>
            <a:off x="1923486" y="6405437"/>
            <a:ext cx="623640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11" name="Slide Number Placeholder 5">
            <a:extLst>
              <a:ext uri="{FF2B5EF4-FFF2-40B4-BE49-F238E27FC236}">
                <a16:creationId xmlns:a16="http://schemas.microsoft.com/office/drawing/2014/main" id="{960FE5DF-4440-19F6-581E-CC0B4248E8AA}"/>
              </a:ext>
            </a:extLst>
          </p:cNvPr>
          <p:cNvSpPr>
            <a:spLocks noGrp="1"/>
          </p:cNvSpPr>
          <p:nvPr>
            <p:ph type="sldNum" sz="quarter" idx="4"/>
          </p:nvPr>
        </p:nvSpPr>
        <p:spPr>
          <a:xfrm>
            <a:off x="10246697" y="6405437"/>
            <a:ext cx="14293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ZA" dirty="0"/>
              <a:t># </a:t>
            </a:r>
            <a:fld id="{7CCA5DBB-C2E2-404A-B2E1-071CDC4A3D58}" type="slidenum">
              <a:rPr lang="en-ZA" smtClean="0"/>
              <a:pPr/>
              <a:t>‹#›</a:t>
            </a:fld>
            <a:endParaRPr lang="en-ZA" dirty="0"/>
          </a:p>
        </p:txBody>
      </p:sp>
    </p:spTree>
    <p:extLst>
      <p:ext uri="{BB962C8B-B14F-4D97-AF65-F5344CB8AC3E}">
        <p14:creationId xmlns:p14="http://schemas.microsoft.com/office/powerpoint/2010/main" val="113942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14C16-18E1-4F5E-B675-2379CE0A8549}"/>
              </a:ext>
            </a:extLst>
          </p:cNvPr>
          <p:cNvSpPr>
            <a:spLocks noGrp="1"/>
          </p:cNvSpPr>
          <p:nvPr>
            <p:ph type="title"/>
          </p:nvPr>
        </p:nvSpPr>
        <p:spPr>
          <a:xfrm>
            <a:off x="518615" y="1450429"/>
            <a:ext cx="11150221" cy="2852737"/>
          </a:xfrm>
          <a:prstGeom prst="rect">
            <a:avLst/>
          </a:prstGeo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51E25EFA-AB69-420E-8613-094DB94E2C90}"/>
              </a:ext>
            </a:extLst>
          </p:cNvPr>
          <p:cNvSpPr>
            <a:spLocks noGrp="1"/>
          </p:cNvSpPr>
          <p:nvPr>
            <p:ph type="body" idx="1"/>
          </p:nvPr>
        </p:nvSpPr>
        <p:spPr>
          <a:xfrm>
            <a:off x="518615" y="4589463"/>
            <a:ext cx="1115022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Text Placeholder 15">
            <a:extLst>
              <a:ext uri="{FF2B5EF4-FFF2-40B4-BE49-F238E27FC236}">
                <a16:creationId xmlns:a16="http://schemas.microsoft.com/office/drawing/2014/main" id="{E629F5BD-E7B0-9AE4-EA68-1CF920F66952}"/>
              </a:ext>
            </a:extLst>
          </p:cNvPr>
          <p:cNvSpPr>
            <a:spLocks noGrp="1"/>
          </p:cNvSpPr>
          <p:nvPr>
            <p:ph type="body" sz="quarter" idx="13" hasCustomPrompt="1"/>
          </p:nvPr>
        </p:nvSpPr>
        <p:spPr>
          <a:xfrm>
            <a:off x="545910" y="409432"/>
            <a:ext cx="11130153" cy="682767"/>
          </a:xfrm>
          <a:prstGeom prst="rect">
            <a:avLst/>
          </a:prstGeom>
        </p:spPr>
        <p:txBody>
          <a:bodyPr anchor="ctr">
            <a:normAutofit/>
          </a:bodyPr>
          <a:lstStyle>
            <a:lvl1pPr marL="0" indent="0" algn="l">
              <a:buNone/>
              <a:defRPr sz="2000">
                <a:solidFill>
                  <a:schemeClr val="bg1"/>
                </a:solidFill>
              </a:defRPr>
            </a:lvl1pPr>
          </a:lstStyle>
          <a:p>
            <a:pPr lvl="0"/>
            <a:r>
              <a:rPr lang="en-NA" sz="2800" dirty="0">
                <a:latin typeface="Gilroy ExtraBold" panose="00000900000000000000" pitchFamily="2" charset="0"/>
              </a:rPr>
              <a:t>Click to enter title</a:t>
            </a:r>
            <a:endParaRPr lang="en-NA" dirty="0"/>
          </a:p>
        </p:txBody>
      </p:sp>
      <p:sp>
        <p:nvSpPr>
          <p:cNvPr id="9" name="Date Placeholder 3">
            <a:extLst>
              <a:ext uri="{FF2B5EF4-FFF2-40B4-BE49-F238E27FC236}">
                <a16:creationId xmlns:a16="http://schemas.microsoft.com/office/drawing/2014/main" id="{64B669EF-F37B-7DB8-71DA-1521BCC58797}"/>
              </a:ext>
            </a:extLst>
          </p:cNvPr>
          <p:cNvSpPr>
            <a:spLocks noGrp="1"/>
          </p:cNvSpPr>
          <p:nvPr>
            <p:ph type="dt" sz="half" idx="2"/>
          </p:nvPr>
        </p:nvSpPr>
        <p:spPr>
          <a:xfrm>
            <a:off x="8426113" y="6405437"/>
            <a:ext cx="1575137"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ctr"/>
            <a:endParaRPr lang="en-ZA" dirty="0"/>
          </a:p>
        </p:txBody>
      </p:sp>
      <p:sp>
        <p:nvSpPr>
          <p:cNvPr id="10" name="Footer Placeholder 4">
            <a:extLst>
              <a:ext uri="{FF2B5EF4-FFF2-40B4-BE49-F238E27FC236}">
                <a16:creationId xmlns:a16="http://schemas.microsoft.com/office/drawing/2014/main" id="{BF784052-8E96-37BA-9B7D-BF2B073CB66C}"/>
              </a:ext>
            </a:extLst>
          </p:cNvPr>
          <p:cNvSpPr>
            <a:spLocks noGrp="1"/>
          </p:cNvSpPr>
          <p:nvPr>
            <p:ph type="ftr" sz="quarter" idx="3"/>
          </p:nvPr>
        </p:nvSpPr>
        <p:spPr>
          <a:xfrm>
            <a:off x="1923486" y="6405437"/>
            <a:ext cx="623640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11" name="Slide Number Placeholder 5">
            <a:extLst>
              <a:ext uri="{FF2B5EF4-FFF2-40B4-BE49-F238E27FC236}">
                <a16:creationId xmlns:a16="http://schemas.microsoft.com/office/drawing/2014/main" id="{DCBB7F0C-DE1A-17A0-E619-38D73812B88B}"/>
              </a:ext>
            </a:extLst>
          </p:cNvPr>
          <p:cNvSpPr>
            <a:spLocks noGrp="1"/>
          </p:cNvSpPr>
          <p:nvPr>
            <p:ph type="sldNum" sz="quarter" idx="4"/>
          </p:nvPr>
        </p:nvSpPr>
        <p:spPr>
          <a:xfrm>
            <a:off x="10246697" y="6405437"/>
            <a:ext cx="14293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ZA" dirty="0"/>
              <a:t># </a:t>
            </a:r>
            <a:fld id="{7CCA5DBB-C2E2-404A-B2E1-071CDC4A3D58}" type="slidenum">
              <a:rPr lang="en-ZA" smtClean="0"/>
              <a:pPr/>
              <a:t>‹#›</a:t>
            </a:fld>
            <a:endParaRPr lang="en-ZA" dirty="0"/>
          </a:p>
        </p:txBody>
      </p:sp>
    </p:spTree>
    <p:extLst>
      <p:ext uri="{BB962C8B-B14F-4D97-AF65-F5344CB8AC3E}">
        <p14:creationId xmlns:p14="http://schemas.microsoft.com/office/powerpoint/2010/main" val="1513792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3368E8-1E87-423B-9DC4-5F95071991BD}"/>
              </a:ext>
            </a:extLst>
          </p:cNvPr>
          <p:cNvSpPr>
            <a:spLocks noGrp="1"/>
          </p:cNvSpPr>
          <p:nvPr>
            <p:ph sz="half" idx="1"/>
          </p:nvPr>
        </p:nvSpPr>
        <p:spPr>
          <a:xfrm>
            <a:off x="532263" y="1388895"/>
            <a:ext cx="5487537" cy="46297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AAEA94D6-D33A-4E72-8E42-B85C8CA230E1}"/>
              </a:ext>
            </a:extLst>
          </p:cNvPr>
          <p:cNvSpPr>
            <a:spLocks noGrp="1"/>
          </p:cNvSpPr>
          <p:nvPr>
            <p:ph sz="half" idx="2"/>
          </p:nvPr>
        </p:nvSpPr>
        <p:spPr>
          <a:xfrm>
            <a:off x="6172200" y="1388895"/>
            <a:ext cx="5487536" cy="46297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8" name="Text Placeholder 15">
            <a:extLst>
              <a:ext uri="{FF2B5EF4-FFF2-40B4-BE49-F238E27FC236}">
                <a16:creationId xmlns:a16="http://schemas.microsoft.com/office/drawing/2014/main" id="{EF0FA983-C86A-FDCB-9A61-3971559B2A19}"/>
              </a:ext>
            </a:extLst>
          </p:cNvPr>
          <p:cNvSpPr>
            <a:spLocks noGrp="1"/>
          </p:cNvSpPr>
          <p:nvPr>
            <p:ph type="body" sz="quarter" idx="13" hasCustomPrompt="1"/>
          </p:nvPr>
        </p:nvSpPr>
        <p:spPr>
          <a:xfrm>
            <a:off x="545910" y="409432"/>
            <a:ext cx="11130153" cy="682767"/>
          </a:xfrm>
          <a:prstGeom prst="rect">
            <a:avLst/>
          </a:prstGeom>
        </p:spPr>
        <p:txBody>
          <a:bodyPr anchor="ctr"/>
          <a:lstStyle>
            <a:lvl1pPr marL="0" indent="0" algn="l">
              <a:buNone/>
              <a:defRPr sz="2500">
                <a:solidFill>
                  <a:schemeClr val="bg1"/>
                </a:solidFill>
              </a:defRPr>
            </a:lvl1pPr>
          </a:lstStyle>
          <a:p>
            <a:pPr lvl="0"/>
            <a:r>
              <a:rPr lang="en-NA" sz="2800" dirty="0">
                <a:latin typeface="Gilroy ExtraBold" panose="00000900000000000000" pitchFamily="2" charset="0"/>
              </a:rPr>
              <a:t>Click to enter title</a:t>
            </a:r>
            <a:endParaRPr lang="en-NA" dirty="0"/>
          </a:p>
        </p:txBody>
      </p:sp>
      <p:sp>
        <p:nvSpPr>
          <p:cNvPr id="10" name="Date Placeholder 3">
            <a:extLst>
              <a:ext uri="{FF2B5EF4-FFF2-40B4-BE49-F238E27FC236}">
                <a16:creationId xmlns:a16="http://schemas.microsoft.com/office/drawing/2014/main" id="{78C5984F-69F4-F03D-E952-79BC144C6C35}"/>
              </a:ext>
            </a:extLst>
          </p:cNvPr>
          <p:cNvSpPr>
            <a:spLocks noGrp="1"/>
          </p:cNvSpPr>
          <p:nvPr>
            <p:ph type="dt" sz="half" idx="14"/>
          </p:nvPr>
        </p:nvSpPr>
        <p:spPr>
          <a:xfrm>
            <a:off x="8426113" y="6405437"/>
            <a:ext cx="1575137"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ctr"/>
            <a:endParaRPr lang="en-ZA" dirty="0"/>
          </a:p>
        </p:txBody>
      </p:sp>
      <p:sp>
        <p:nvSpPr>
          <p:cNvPr id="11" name="Footer Placeholder 4">
            <a:extLst>
              <a:ext uri="{FF2B5EF4-FFF2-40B4-BE49-F238E27FC236}">
                <a16:creationId xmlns:a16="http://schemas.microsoft.com/office/drawing/2014/main" id="{E0C4798C-59F8-2AC2-1986-6B668BC503A0}"/>
              </a:ext>
            </a:extLst>
          </p:cNvPr>
          <p:cNvSpPr>
            <a:spLocks noGrp="1"/>
          </p:cNvSpPr>
          <p:nvPr>
            <p:ph type="ftr" sz="quarter" idx="3"/>
          </p:nvPr>
        </p:nvSpPr>
        <p:spPr>
          <a:xfrm>
            <a:off x="1923486" y="6405437"/>
            <a:ext cx="623640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12" name="Slide Number Placeholder 5">
            <a:extLst>
              <a:ext uri="{FF2B5EF4-FFF2-40B4-BE49-F238E27FC236}">
                <a16:creationId xmlns:a16="http://schemas.microsoft.com/office/drawing/2014/main" id="{5D89242C-895A-7813-B9A9-74C84D04DE8D}"/>
              </a:ext>
            </a:extLst>
          </p:cNvPr>
          <p:cNvSpPr>
            <a:spLocks noGrp="1"/>
          </p:cNvSpPr>
          <p:nvPr>
            <p:ph type="sldNum" sz="quarter" idx="4"/>
          </p:nvPr>
        </p:nvSpPr>
        <p:spPr>
          <a:xfrm>
            <a:off x="10246697" y="6405437"/>
            <a:ext cx="14293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ZA" dirty="0"/>
              <a:t># </a:t>
            </a:r>
            <a:fld id="{7CCA5DBB-C2E2-404A-B2E1-071CDC4A3D58}" type="slidenum">
              <a:rPr lang="en-ZA" smtClean="0"/>
              <a:pPr/>
              <a:t>‹#›</a:t>
            </a:fld>
            <a:endParaRPr lang="en-ZA" dirty="0"/>
          </a:p>
        </p:txBody>
      </p:sp>
    </p:spTree>
    <p:extLst>
      <p:ext uri="{BB962C8B-B14F-4D97-AF65-F5344CB8AC3E}">
        <p14:creationId xmlns:p14="http://schemas.microsoft.com/office/powerpoint/2010/main" val="2522945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4EEA757-8B93-4B4D-A7FF-279F2968A2C7}"/>
              </a:ext>
            </a:extLst>
          </p:cNvPr>
          <p:cNvSpPr>
            <a:spLocks noGrp="1"/>
          </p:cNvSpPr>
          <p:nvPr>
            <p:ph type="body" idx="1"/>
          </p:nvPr>
        </p:nvSpPr>
        <p:spPr>
          <a:xfrm>
            <a:off x="532264" y="1408207"/>
            <a:ext cx="54653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8A503D15-C22A-4806-A9A5-4D3CE875C9BD}"/>
              </a:ext>
            </a:extLst>
          </p:cNvPr>
          <p:cNvSpPr>
            <a:spLocks noGrp="1"/>
          </p:cNvSpPr>
          <p:nvPr>
            <p:ph sz="half" idx="2"/>
          </p:nvPr>
        </p:nvSpPr>
        <p:spPr>
          <a:xfrm>
            <a:off x="532264" y="2505075"/>
            <a:ext cx="5465312"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Text Placeholder 4">
            <a:extLst>
              <a:ext uri="{FF2B5EF4-FFF2-40B4-BE49-F238E27FC236}">
                <a16:creationId xmlns:a16="http://schemas.microsoft.com/office/drawing/2014/main" id="{93E50511-146E-4D14-8FC9-4A979DBCA1A9}"/>
              </a:ext>
            </a:extLst>
          </p:cNvPr>
          <p:cNvSpPr>
            <a:spLocks noGrp="1"/>
          </p:cNvSpPr>
          <p:nvPr>
            <p:ph type="body" sz="quarter" idx="3"/>
          </p:nvPr>
        </p:nvSpPr>
        <p:spPr>
          <a:xfrm>
            <a:off x="6172200" y="1408207"/>
            <a:ext cx="54653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3EF5A73-C4AF-42F9-9161-21988196043A}"/>
              </a:ext>
            </a:extLst>
          </p:cNvPr>
          <p:cNvSpPr>
            <a:spLocks noGrp="1"/>
          </p:cNvSpPr>
          <p:nvPr>
            <p:ph sz="quarter" idx="4"/>
          </p:nvPr>
        </p:nvSpPr>
        <p:spPr>
          <a:xfrm>
            <a:off x="6172200" y="2505075"/>
            <a:ext cx="54653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0" name="Text Placeholder 15">
            <a:extLst>
              <a:ext uri="{FF2B5EF4-FFF2-40B4-BE49-F238E27FC236}">
                <a16:creationId xmlns:a16="http://schemas.microsoft.com/office/drawing/2014/main" id="{85C4C6FD-F0EB-9EB0-3302-66B65AFE3041}"/>
              </a:ext>
            </a:extLst>
          </p:cNvPr>
          <p:cNvSpPr>
            <a:spLocks noGrp="1"/>
          </p:cNvSpPr>
          <p:nvPr>
            <p:ph type="body" sz="quarter" idx="13" hasCustomPrompt="1"/>
          </p:nvPr>
        </p:nvSpPr>
        <p:spPr>
          <a:xfrm>
            <a:off x="545910" y="409432"/>
            <a:ext cx="11130153" cy="682767"/>
          </a:xfrm>
          <a:prstGeom prst="rect">
            <a:avLst/>
          </a:prstGeom>
        </p:spPr>
        <p:txBody>
          <a:bodyPr anchor="ctr"/>
          <a:lstStyle>
            <a:lvl1pPr marL="0" indent="0" algn="l">
              <a:buNone/>
              <a:defRPr sz="2500">
                <a:solidFill>
                  <a:schemeClr val="bg1"/>
                </a:solidFill>
              </a:defRPr>
            </a:lvl1pPr>
          </a:lstStyle>
          <a:p>
            <a:pPr lvl="0"/>
            <a:r>
              <a:rPr lang="en-NA" sz="2800" dirty="0">
                <a:latin typeface="Gilroy ExtraBold" panose="00000900000000000000" pitchFamily="2" charset="0"/>
              </a:rPr>
              <a:t>Click to enter title</a:t>
            </a:r>
            <a:endParaRPr lang="en-NA" dirty="0"/>
          </a:p>
        </p:txBody>
      </p:sp>
      <p:sp>
        <p:nvSpPr>
          <p:cNvPr id="12" name="Date Placeholder 3">
            <a:extLst>
              <a:ext uri="{FF2B5EF4-FFF2-40B4-BE49-F238E27FC236}">
                <a16:creationId xmlns:a16="http://schemas.microsoft.com/office/drawing/2014/main" id="{6AE866DE-2AAA-A233-A4A0-EF206A3B2BBF}"/>
              </a:ext>
            </a:extLst>
          </p:cNvPr>
          <p:cNvSpPr>
            <a:spLocks noGrp="1"/>
          </p:cNvSpPr>
          <p:nvPr>
            <p:ph type="dt" sz="half" idx="14"/>
          </p:nvPr>
        </p:nvSpPr>
        <p:spPr>
          <a:xfrm>
            <a:off x="8426113" y="6405437"/>
            <a:ext cx="1575137"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ctr"/>
            <a:endParaRPr lang="en-ZA" dirty="0"/>
          </a:p>
        </p:txBody>
      </p:sp>
      <p:sp>
        <p:nvSpPr>
          <p:cNvPr id="13" name="Footer Placeholder 4">
            <a:extLst>
              <a:ext uri="{FF2B5EF4-FFF2-40B4-BE49-F238E27FC236}">
                <a16:creationId xmlns:a16="http://schemas.microsoft.com/office/drawing/2014/main" id="{416EC6D8-9D7F-2653-E7E9-DF250501DE19}"/>
              </a:ext>
            </a:extLst>
          </p:cNvPr>
          <p:cNvSpPr>
            <a:spLocks noGrp="1"/>
          </p:cNvSpPr>
          <p:nvPr>
            <p:ph type="ftr" sz="quarter" idx="15"/>
          </p:nvPr>
        </p:nvSpPr>
        <p:spPr>
          <a:xfrm>
            <a:off x="1923486" y="6405437"/>
            <a:ext cx="623640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14" name="Slide Number Placeholder 5">
            <a:extLst>
              <a:ext uri="{FF2B5EF4-FFF2-40B4-BE49-F238E27FC236}">
                <a16:creationId xmlns:a16="http://schemas.microsoft.com/office/drawing/2014/main" id="{244A990B-52C2-7CBD-1215-DEA6F296C01F}"/>
              </a:ext>
            </a:extLst>
          </p:cNvPr>
          <p:cNvSpPr>
            <a:spLocks noGrp="1"/>
          </p:cNvSpPr>
          <p:nvPr>
            <p:ph type="sldNum" sz="quarter" idx="16"/>
          </p:nvPr>
        </p:nvSpPr>
        <p:spPr>
          <a:xfrm>
            <a:off x="10246697" y="6405437"/>
            <a:ext cx="14293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ZA" dirty="0"/>
              <a:t># </a:t>
            </a:r>
            <a:fld id="{7CCA5DBB-C2E2-404A-B2E1-071CDC4A3D58}" type="slidenum">
              <a:rPr lang="en-ZA" smtClean="0"/>
              <a:pPr/>
              <a:t>‹#›</a:t>
            </a:fld>
            <a:endParaRPr lang="en-ZA" dirty="0"/>
          </a:p>
        </p:txBody>
      </p:sp>
    </p:spTree>
    <p:extLst>
      <p:ext uri="{BB962C8B-B14F-4D97-AF65-F5344CB8AC3E}">
        <p14:creationId xmlns:p14="http://schemas.microsoft.com/office/powerpoint/2010/main" val="2130478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ext Placeholder 15">
            <a:extLst>
              <a:ext uri="{FF2B5EF4-FFF2-40B4-BE49-F238E27FC236}">
                <a16:creationId xmlns:a16="http://schemas.microsoft.com/office/drawing/2014/main" id="{EA86D855-DDE4-E784-8A44-3DFB62B03901}"/>
              </a:ext>
            </a:extLst>
          </p:cNvPr>
          <p:cNvSpPr>
            <a:spLocks noGrp="1"/>
          </p:cNvSpPr>
          <p:nvPr>
            <p:ph type="body" sz="quarter" idx="13" hasCustomPrompt="1"/>
          </p:nvPr>
        </p:nvSpPr>
        <p:spPr>
          <a:xfrm>
            <a:off x="545910" y="409432"/>
            <a:ext cx="11130153" cy="682767"/>
          </a:xfrm>
          <a:prstGeom prst="rect">
            <a:avLst/>
          </a:prstGeom>
        </p:spPr>
        <p:txBody>
          <a:bodyPr anchor="ctr"/>
          <a:lstStyle>
            <a:lvl1pPr marL="0" indent="0" algn="l">
              <a:buNone/>
              <a:defRPr sz="2500">
                <a:solidFill>
                  <a:schemeClr val="bg1"/>
                </a:solidFill>
              </a:defRPr>
            </a:lvl1pPr>
          </a:lstStyle>
          <a:p>
            <a:pPr lvl="0"/>
            <a:r>
              <a:rPr lang="en-NA" sz="2800" dirty="0">
                <a:latin typeface="Gilroy ExtraBold" panose="00000900000000000000" pitchFamily="2" charset="0"/>
              </a:rPr>
              <a:t>Click to enter title</a:t>
            </a:r>
            <a:endParaRPr lang="en-NA" dirty="0"/>
          </a:p>
        </p:txBody>
      </p:sp>
      <p:sp>
        <p:nvSpPr>
          <p:cNvPr id="8" name="Date Placeholder 3">
            <a:extLst>
              <a:ext uri="{FF2B5EF4-FFF2-40B4-BE49-F238E27FC236}">
                <a16:creationId xmlns:a16="http://schemas.microsoft.com/office/drawing/2014/main" id="{CD147D3D-A9DD-0725-7036-AA3E63C21D96}"/>
              </a:ext>
            </a:extLst>
          </p:cNvPr>
          <p:cNvSpPr>
            <a:spLocks noGrp="1"/>
          </p:cNvSpPr>
          <p:nvPr>
            <p:ph type="dt" sz="half" idx="2"/>
          </p:nvPr>
        </p:nvSpPr>
        <p:spPr>
          <a:xfrm>
            <a:off x="8426113" y="6405437"/>
            <a:ext cx="1575137"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ctr"/>
            <a:endParaRPr lang="en-ZA" dirty="0"/>
          </a:p>
        </p:txBody>
      </p:sp>
      <p:sp>
        <p:nvSpPr>
          <p:cNvPr id="9" name="Footer Placeholder 4">
            <a:extLst>
              <a:ext uri="{FF2B5EF4-FFF2-40B4-BE49-F238E27FC236}">
                <a16:creationId xmlns:a16="http://schemas.microsoft.com/office/drawing/2014/main" id="{9537FE0D-2F7B-503C-0A76-E3D15685072C}"/>
              </a:ext>
            </a:extLst>
          </p:cNvPr>
          <p:cNvSpPr>
            <a:spLocks noGrp="1"/>
          </p:cNvSpPr>
          <p:nvPr>
            <p:ph type="ftr" sz="quarter" idx="3"/>
          </p:nvPr>
        </p:nvSpPr>
        <p:spPr>
          <a:xfrm>
            <a:off x="1923486" y="6405437"/>
            <a:ext cx="623640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10" name="Slide Number Placeholder 5">
            <a:extLst>
              <a:ext uri="{FF2B5EF4-FFF2-40B4-BE49-F238E27FC236}">
                <a16:creationId xmlns:a16="http://schemas.microsoft.com/office/drawing/2014/main" id="{96454B8A-99D5-3FD9-13E4-476760898BAC}"/>
              </a:ext>
            </a:extLst>
          </p:cNvPr>
          <p:cNvSpPr>
            <a:spLocks noGrp="1"/>
          </p:cNvSpPr>
          <p:nvPr>
            <p:ph type="sldNum" sz="quarter" idx="4"/>
          </p:nvPr>
        </p:nvSpPr>
        <p:spPr>
          <a:xfrm>
            <a:off x="10246697" y="6405437"/>
            <a:ext cx="14293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ZA" dirty="0"/>
              <a:t># </a:t>
            </a:r>
            <a:fld id="{7CCA5DBB-C2E2-404A-B2E1-071CDC4A3D58}" type="slidenum">
              <a:rPr lang="en-ZA" smtClean="0"/>
              <a:pPr/>
              <a:t>‹#›</a:t>
            </a:fld>
            <a:endParaRPr lang="en-ZA" dirty="0"/>
          </a:p>
        </p:txBody>
      </p:sp>
    </p:spTree>
    <p:extLst>
      <p:ext uri="{BB962C8B-B14F-4D97-AF65-F5344CB8AC3E}">
        <p14:creationId xmlns:p14="http://schemas.microsoft.com/office/powerpoint/2010/main" val="30857624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1.png"/><Relationship Id="rId5" Type="http://schemas.openxmlformats.org/officeDocument/2006/relationships/slideLayout" Target="../slideLayouts/slideLayout7.xml"/><Relationship Id="rId10" Type="http://schemas.openxmlformats.org/officeDocument/2006/relationships/theme" Target="../theme/theme3.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Content Placeholder 4" descr="Logo&#10;&#10;Description automatically generated">
            <a:extLst>
              <a:ext uri="{FF2B5EF4-FFF2-40B4-BE49-F238E27FC236}">
                <a16:creationId xmlns:a16="http://schemas.microsoft.com/office/drawing/2014/main" id="{203DCECC-5BF1-9C8F-6266-C71E2E99850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949125"/>
            <a:ext cx="12192000" cy="4578773"/>
          </a:xfrm>
          <a:prstGeom prst="rect">
            <a:avLst/>
          </a:prstGeom>
        </p:spPr>
      </p:pic>
    </p:spTree>
    <p:extLst>
      <p:ext uri="{BB962C8B-B14F-4D97-AF65-F5344CB8AC3E}">
        <p14:creationId xmlns:p14="http://schemas.microsoft.com/office/powerpoint/2010/main" val="2174681841"/>
      </p:ext>
    </p:extLst>
  </p:cSld>
  <p:clrMap bg1="lt1" tx1="dk1" bg2="lt2" tx2="dk2" accent1="accent1" accent2="accent2" accent3="accent3" accent4="accent4" accent5="accent5" accent6="accent6" hlink="hlink" folHlink="folHlink"/>
  <p:sldLayoutIdLst>
    <p:sldLayoutId id="2147483685"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Content Placeholder 4" descr="Logo&#10;&#10;Description automatically generated">
            <a:extLst>
              <a:ext uri="{FF2B5EF4-FFF2-40B4-BE49-F238E27FC236}">
                <a16:creationId xmlns:a16="http://schemas.microsoft.com/office/drawing/2014/main" id="{95F3AAFA-98E1-03C0-4EA2-22C1FE15138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183" t="13239" r="6280" b="10038"/>
          <a:stretch/>
        </p:blipFill>
        <p:spPr>
          <a:xfrm>
            <a:off x="0" y="6318000"/>
            <a:ext cx="1678039" cy="540000"/>
          </a:xfrm>
          <a:prstGeom prst="rect">
            <a:avLst/>
          </a:prstGeom>
        </p:spPr>
      </p:pic>
      <p:sp>
        <p:nvSpPr>
          <p:cNvPr id="10" name="Title 1">
            <a:extLst>
              <a:ext uri="{FF2B5EF4-FFF2-40B4-BE49-F238E27FC236}">
                <a16:creationId xmlns:a16="http://schemas.microsoft.com/office/drawing/2014/main" id="{5FF76B0B-076C-F004-A6CA-96949EC49970}"/>
              </a:ext>
            </a:extLst>
          </p:cNvPr>
          <p:cNvSpPr txBox="1">
            <a:spLocks noChangeAspect="1"/>
          </p:cNvSpPr>
          <p:nvPr userDrawn="1"/>
        </p:nvSpPr>
        <p:spPr>
          <a:xfrm>
            <a:off x="516000" y="377490"/>
            <a:ext cx="11160000" cy="720000"/>
          </a:xfrm>
          <a:prstGeom prst="rect">
            <a:avLst/>
          </a:prstGeom>
          <a:gradFill flip="none" rotWithShape="1">
            <a:gsLst>
              <a:gs pos="18000">
                <a:srgbClr val="224A7F"/>
              </a:gs>
              <a:gs pos="31000">
                <a:srgbClr val="267D3D"/>
              </a:gs>
              <a:gs pos="12000">
                <a:srgbClr val="CE2149"/>
              </a:gs>
              <a:gs pos="8000">
                <a:srgbClr val="F7DD0F"/>
              </a:gs>
            </a:gsLst>
            <a:path path="circle">
              <a:fillToRect l="100000" b="100000"/>
            </a:path>
            <a:tileRect t="-100000" r="-100000"/>
          </a:gra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algn="l"/>
            <a:endParaRPr lang="en-NA" sz="2500" dirty="0">
              <a:latin typeface="Gilroy ExtraBold" panose="00000900000000000000" pitchFamily="2" charset="0"/>
            </a:endParaRPr>
          </a:p>
        </p:txBody>
      </p:sp>
    </p:spTree>
    <p:extLst>
      <p:ext uri="{BB962C8B-B14F-4D97-AF65-F5344CB8AC3E}">
        <p14:creationId xmlns:p14="http://schemas.microsoft.com/office/powerpoint/2010/main" val="2001567920"/>
      </p:ext>
    </p:extLst>
  </p:cSld>
  <p:clrMap bg1="lt1" tx1="dk1" bg2="lt2" tx2="dk2" accent1="accent1" accent2="accent2" accent3="accent3" accent4="accent4" accent5="accent5" accent6="accent6" hlink="hlink" folHlink="folHlink"/>
  <p:sldLayoutIdLst>
    <p:sldLayoutId id="2147483688" r:id="rId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p:tgtEl>
                                          <p:spTgt spid="10"/>
                                        </p:tgtEl>
                                        <p:attrNameLst>
                                          <p:attrName>ppt_y</p:attrName>
                                        </p:attrNameLst>
                                      </p:cBhvr>
                                      <p:tavLst>
                                        <p:tav tm="0">
                                          <p:val>
                                            <p:strVal val="#ppt_y+#ppt_h*1.125000"/>
                                          </p:val>
                                        </p:tav>
                                        <p:tav tm="100000">
                                          <p:val>
                                            <p:strVal val="#ppt_y"/>
                                          </p:val>
                                        </p:tav>
                                      </p:tavLst>
                                    </p:anim>
                                    <p:animEffect transition="in" filter="wipe(up)">
                                      <p:cBhvr>
                                        <p:cTn id="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9FFD7FE-7D59-4CA8-955B-875375E4C104}"/>
              </a:ext>
            </a:extLst>
          </p:cNvPr>
          <p:cNvSpPr>
            <a:spLocks noGrp="1"/>
          </p:cNvSpPr>
          <p:nvPr>
            <p:ph type="body" idx="1"/>
          </p:nvPr>
        </p:nvSpPr>
        <p:spPr>
          <a:xfrm>
            <a:off x="515999" y="1405719"/>
            <a:ext cx="11159999" cy="47712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a:extLst>
              <a:ext uri="{FF2B5EF4-FFF2-40B4-BE49-F238E27FC236}">
                <a16:creationId xmlns:a16="http://schemas.microsoft.com/office/drawing/2014/main" id="{77357B6D-A15A-42B9-B398-F3EE83C58256}"/>
              </a:ext>
            </a:extLst>
          </p:cNvPr>
          <p:cNvSpPr>
            <a:spLocks noGrp="1"/>
          </p:cNvSpPr>
          <p:nvPr>
            <p:ph type="dt" sz="half" idx="2"/>
          </p:nvPr>
        </p:nvSpPr>
        <p:spPr>
          <a:xfrm>
            <a:off x="8426113" y="6405437"/>
            <a:ext cx="1575137"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ctr"/>
            <a:endParaRPr lang="en-ZA" dirty="0"/>
          </a:p>
        </p:txBody>
      </p:sp>
      <p:sp>
        <p:nvSpPr>
          <p:cNvPr id="5" name="Footer Placeholder 4">
            <a:extLst>
              <a:ext uri="{FF2B5EF4-FFF2-40B4-BE49-F238E27FC236}">
                <a16:creationId xmlns:a16="http://schemas.microsoft.com/office/drawing/2014/main" id="{9BC1E0C3-DC2C-423A-AF7F-4B51D876FE7E}"/>
              </a:ext>
            </a:extLst>
          </p:cNvPr>
          <p:cNvSpPr>
            <a:spLocks noGrp="1"/>
          </p:cNvSpPr>
          <p:nvPr>
            <p:ph type="ftr" sz="quarter" idx="3"/>
          </p:nvPr>
        </p:nvSpPr>
        <p:spPr>
          <a:xfrm>
            <a:off x="1923486" y="6405437"/>
            <a:ext cx="623640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a:extLst>
              <a:ext uri="{FF2B5EF4-FFF2-40B4-BE49-F238E27FC236}">
                <a16:creationId xmlns:a16="http://schemas.microsoft.com/office/drawing/2014/main" id="{F441F7C5-01D3-4EA7-B65D-A6A422CCB506}"/>
              </a:ext>
            </a:extLst>
          </p:cNvPr>
          <p:cNvSpPr>
            <a:spLocks noGrp="1"/>
          </p:cNvSpPr>
          <p:nvPr>
            <p:ph type="sldNum" sz="quarter" idx="4"/>
          </p:nvPr>
        </p:nvSpPr>
        <p:spPr>
          <a:xfrm>
            <a:off x="10246697" y="6405437"/>
            <a:ext cx="14293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ZA" dirty="0"/>
              <a:t># </a:t>
            </a:r>
            <a:fld id="{7CCA5DBB-C2E2-404A-B2E1-071CDC4A3D58}" type="slidenum">
              <a:rPr lang="en-ZA" smtClean="0"/>
              <a:pPr/>
              <a:t>‹#›</a:t>
            </a:fld>
            <a:endParaRPr lang="en-ZA" dirty="0"/>
          </a:p>
        </p:txBody>
      </p:sp>
      <p:pic>
        <p:nvPicPr>
          <p:cNvPr id="8" name="Content Placeholder 4" descr="Logo&#10;&#10;Description automatically generated">
            <a:extLst>
              <a:ext uri="{FF2B5EF4-FFF2-40B4-BE49-F238E27FC236}">
                <a16:creationId xmlns:a16="http://schemas.microsoft.com/office/drawing/2014/main" id="{9F1A109C-4EA9-85B6-EF1D-BCD2F708CC38}"/>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l="4183" t="13239" r="6280" b="10038"/>
          <a:stretch/>
        </p:blipFill>
        <p:spPr>
          <a:xfrm>
            <a:off x="0" y="6318000"/>
            <a:ext cx="1678039" cy="540000"/>
          </a:xfrm>
          <a:prstGeom prst="rect">
            <a:avLst/>
          </a:prstGeom>
        </p:spPr>
      </p:pic>
      <p:sp>
        <p:nvSpPr>
          <p:cNvPr id="9" name="Title 1">
            <a:extLst>
              <a:ext uri="{FF2B5EF4-FFF2-40B4-BE49-F238E27FC236}">
                <a16:creationId xmlns:a16="http://schemas.microsoft.com/office/drawing/2014/main" id="{4DC003D7-79DF-A310-0E19-9B02666E3316}"/>
              </a:ext>
            </a:extLst>
          </p:cNvPr>
          <p:cNvSpPr txBox="1">
            <a:spLocks noChangeAspect="1"/>
          </p:cNvSpPr>
          <p:nvPr userDrawn="1"/>
        </p:nvSpPr>
        <p:spPr>
          <a:xfrm>
            <a:off x="516000" y="377490"/>
            <a:ext cx="11160000" cy="720000"/>
          </a:xfrm>
          <a:prstGeom prst="rect">
            <a:avLst/>
          </a:prstGeom>
          <a:gradFill flip="none" rotWithShape="1">
            <a:gsLst>
              <a:gs pos="18000">
                <a:srgbClr val="224A7F"/>
              </a:gs>
              <a:gs pos="31000">
                <a:srgbClr val="267D3D"/>
              </a:gs>
              <a:gs pos="12000">
                <a:srgbClr val="CE2149"/>
              </a:gs>
              <a:gs pos="8000">
                <a:srgbClr val="F7DD0F"/>
              </a:gs>
            </a:gsLst>
            <a:path path="circle">
              <a:fillToRect l="100000" b="100000"/>
            </a:path>
            <a:tileRect t="-100000" r="-100000"/>
          </a:gra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algn="l"/>
            <a:endParaRPr lang="en-NA" sz="2500" dirty="0">
              <a:latin typeface="Gilroy ExtraBold" panose="00000900000000000000" pitchFamily="2" charset="0"/>
            </a:endParaRPr>
          </a:p>
        </p:txBody>
      </p:sp>
      <p:sp>
        <p:nvSpPr>
          <p:cNvPr id="13" name="Title Placeholder 12">
            <a:extLst>
              <a:ext uri="{FF2B5EF4-FFF2-40B4-BE49-F238E27FC236}">
                <a16:creationId xmlns:a16="http://schemas.microsoft.com/office/drawing/2014/main" id="{3B97B458-5D62-BF8F-BC86-0A672830B111}"/>
              </a:ext>
            </a:extLst>
          </p:cNvPr>
          <p:cNvSpPr>
            <a:spLocks noGrp="1"/>
          </p:cNvSpPr>
          <p:nvPr>
            <p:ph type="title"/>
          </p:nvPr>
        </p:nvSpPr>
        <p:spPr>
          <a:xfrm>
            <a:off x="515998" y="377491"/>
            <a:ext cx="11159999" cy="720000"/>
          </a:xfrm>
          <a:prstGeom prst="rect">
            <a:avLst/>
          </a:prstGeom>
        </p:spPr>
        <p:txBody>
          <a:bodyPr vert="horz" lIns="91440" tIns="45720" rIns="91440" bIns="45720" rtlCol="0" anchor="ctr">
            <a:normAutofit/>
          </a:bodyPr>
          <a:lstStyle/>
          <a:p>
            <a:pPr marL="0" lvl="0" indent="0">
              <a:spcBef>
                <a:spcPts val="1000"/>
              </a:spcBef>
              <a:buFont typeface="Arial" panose="020B0604020202020204" pitchFamily="34" charset="0"/>
            </a:pPr>
            <a:r>
              <a:rPr lang="en-GB" dirty="0"/>
              <a:t>Click to edit Master title style</a:t>
            </a:r>
            <a:endParaRPr lang="en-NA" dirty="0"/>
          </a:p>
        </p:txBody>
      </p:sp>
    </p:spTree>
    <p:extLst>
      <p:ext uri="{BB962C8B-B14F-4D97-AF65-F5344CB8AC3E}">
        <p14:creationId xmlns:p14="http://schemas.microsoft.com/office/powerpoint/2010/main" val="1746243615"/>
      </p:ext>
    </p:extLst>
  </p:cSld>
  <p:clrMap bg1="lt1" tx1="dk1" bg2="lt2" tx2="dk2" accent1="accent1" accent2="accent2" accent3="accent3" accent4="accent4" accent5="accent5" accent6="accent6" hlink="hlink" folHlink="folHlink"/>
  <p:sldLayoutIdLst>
    <p:sldLayoutId id="2147483686"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ppt_y</p:attrName>
                                        </p:attrNameLst>
                                      </p:cBhvr>
                                      <p:tavLst>
                                        <p:tav tm="0">
                                          <p:val>
                                            <p:strVal val="#ppt_y+#ppt_h*1.125000"/>
                                          </p:val>
                                        </p:tav>
                                        <p:tav tm="100000">
                                          <p:val>
                                            <p:strVal val="#ppt_y"/>
                                          </p:val>
                                        </p:tav>
                                      </p:tavLst>
                                    </p:anim>
                                    <p:animEffect transition="in" filter="wipe(up)">
                                      <p:cBhvr>
                                        <p:cTn id="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hf hdr="0" ftr="0"/>
  <p:txStyles>
    <p:titleStyle>
      <a:lvl1pPr algn="l" defTabSz="914400" rtl="0" eaLnBrk="1" latinLnBrk="0" hangingPunct="1">
        <a:lnSpc>
          <a:spcPct val="90000"/>
        </a:lnSpc>
        <a:spcBef>
          <a:spcPct val="0"/>
        </a:spcBef>
        <a:buNone/>
        <a:defRPr lang="en-NA" sz="2800" kern="1200" dirty="0" smtClean="0">
          <a:solidFill>
            <a:schemeClr val="bg1"/>
          </a:solidFill>
          <a:latin typeface="Gilroy ExtraBold" panose="00000900000000000000" pitchFamily="2" charset="0"/>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DAD11CB-6C70-3039-F23B-E988FF4D7908}"/>
              </a:ext>
            </a:extLst>
          </p:cNvPr>
          <p:cNvSpPr txBox="1">
            <a:spLocks/>
          </p:cNvSpPr>
          <p:nvPr userDrawn="1"/>
        </p:nvSpPr>
        <p:spPr>
          <a:xfrm>
            <a:off x="516000" y="312546"/>
            <a:ext cx="11160000" cy="2812277"/>
          </a:xfrm>
          <a:prstGeom prst="rect">
            <a:avLst/>
          </a:prstGeom>
          <a:gradFill flip="none" rotWithShape="1">
            <a:gsLst>
              <a:gs pos="18000">
                <a:srgbClr val="224A7F"/>
              </a:gs>
              <a:gs pos="31000">
                <a:srgbClr val="267D3D"/>
              </a:gs>
              <a:gs pos="12000">
                <a:srgbClr val="CE2149"/>
              </a:gs>
              <a:gs pos="8000">
                <a:srgbClr val="F7DD0F"/>
              </a:gs>
            </a:gsLst>
            <a:path path="circle">
              <a:fillToRect l="100000" b="100000"/>
            </a:path>
            <a:tileRect t="-100000" r="-100000"/>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pPr algn="ctr"/>
            <a:r>
              <a:rPr lang="en-NA" sz="10000">
                <a:latin typeface="Gilroy ExtraBold" panose="00000900000000000000" pitchFamily="2" charset="0"/>
              </a:rPr>
              <a:t>THANK YOU</a:t>
            </a:r>
            <a:endParaRPr lang="en-NA" sz="10000" dirty="0">
              <a:latin typeface="Gilroy ExtraBold" panose="00000900000000000000" pitchFamily="2" charset="0"/>
            </a:endParaRPr>
          </a:p>
        </p:txBody>
      </p:sp>
      <p:pic>
        <p:nvPicPr>
          <p:cNvPr id="8" name="Content Placeholder 4" descr="Logo&#10;&#10;Description automatically generated">
            <a:extLst>
              <a:ext uri="{FF2B5EF4-FFF2-40B4-BE49-F238E27FC236}">
                <a16:creationId xmlns:a16="http://schemas.microsoft.com/office/drawing/2014/main" id="{2384B096-BC2F-0365-8F72-4E9A53D3276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183" t="13239" r="6280" b="10038"/>
          <a:stretch/>
        </p:blipFill>
        <p:spPr>
          <a:xfrm>
            <a:off x="516000" y="3189766"/>
            <a:ext cx="11160000" cy="3483989"/>
          </a:xfrm>
          <a:prstGeom prst="rect">
            <a:avLst/>
          </a:prstGeom>
        </p:spPr>
      </p:pic>
    </p:spTree>
    <p:extLst>
      <p:ext uri="{BB962C8B-B14F-4D97-AF65-F5344CB8AC3E}">
        <p14:creationId xmlns:p14="http://schemas.microsoft.com/office/powerpoint/2010/main" val="338919710"/>
      </p:ext>
    </p:extLst>
  </p:cSld>
  <p:clrMap bg1="lt1" tx1="dk1" bg2="lt2" tx2="dk2" accent1="accent1" accent2="accent2" accent3="accent3" accent4="accent4" accent5="accent5" accent6="accent6" hlink="hlink" folHlink="folHlink"/>
  <p:sldLayoutIdLst>
    <p:sldLayoutId id="2147483676" r:id="rId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hyperlink" Target="mailto:Secretary@namgha.org" TargetMode="External"/><Relationship Id="rId2" Type="http://schemas.openxmlformats.org/officeDocument/2006/relationships/hyperlink" Target="mailto:chairperson@namgha.org"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3559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EE7BB-4313-6740-791C-7A9AD969F82B}"/>
              </a:ext>
            </a:extLst>
          </p:cNvPr>
          <p:cNvSpPr>
            <a:spLocks noGrp="1"/>
          </p:cNvSpPr>
          <p:nvPr>
            <p:ph type="title" idx="4294967295"/>
          </p:nvPr>
        </p:nvSpPr>
        <p:spPr>
          <a:xfrm>
            <a:off x="516000" y="377491"/>
            <a:ext cx="11160000" cy="720000"/>
          </a:xfrm>
          <a:prstGeom prst="rect">
            <a:avLst/>
          </a:prstGeom>
          <a:gradFill flip="none" rotWithShape="1">
            <a:gsLst>
              <a:gs pos="18000">
                <a:srgbClr val="224A7F"/>
              </a:gs>
              <a:gs pos="31000">
                <a:srgbClr val="267D3D"/>
              </a:gs>
              <a:gs pos="12000">
                <a:srgbClr val="CE2149"/>
              </a:gs>
              <a:gs pos="8000">
                <a:srgbClr val="F7DD0F"/>
              </a:gs>
            </a:gsLst>
            <a:path path="circle">
              <a:fillToRect l="100000" b="100000"/>
            </a:path>
            <a:tileRect t="-100000" r="-100000"/>
          </a:gradFill>
        </p:spPr>
        <p:txBody>
          <a:bodyPr vert="horz" lIns="91440" tIns="45720" rIns="91440" bIns="45720" rtlCol="0" anchor="ctr">
            <a:normAutofit/>
          </a:bodyPr>
          <a:lstStyle/>
          <a:p>
            <a:r>
              <a:rPr lang="en-NA" sz="2500" dirty="0">
                <a:latin typeface="Gilroy ExtraBold" panose="00000900000000000000" pitchFamily="2" charset="0"/>
              </a:rPr>
              <a:t>Authorised black logo’s</a:t>
            </a:r>
          </a:p>
        </p:txBody>
      </p:sp>
      <p:pic>
        <p:nvPicPr>
          <p:cNvPr id="11" name="Content Placeholder 4" descr="Logo&#10;&#10;Description automatically generated">
            <a:extLst>
              <a:ext uri="{FF2B5EF4-FFF2-40B4-BE49-F238E27FC236}">
                <a16:creationId xmlns:a16="http://schemas.microsoft.com/office/drawing/2014/main" id="{1A983554-B592-1BCB-31C5-A7A2402E640B}"/>
              </a:ext>
            </a:extLst>
          </p:cNvPr>
          <p:cNvPicPr>
            <a:picLocks noChangeAspect="1"/>
          </p:cNvPicPr>
          <p:nvPr/>
        </p:nvPicPr>
        <p:blipFill rotWithShape="1">
          <a:blip r:embed="rId2">
            <a:extLst>
              <a:ext uri="{28A0092B-C50C-407E-A947-70E740481C1C}">
                <a14:useLocalDpi xmlns:a14="http://schemas.microsoft.com/office/drawing/2010/main" val="0"/>
              </a:ext>
            </a:extLst>
          </a:blip>
          <a:srcRect l="4183" t="13239" r="6280" b="10038"/>
          <a:stretch/>
        </p:blipFill>
        <p:spPr>
          <a:xfrm>
            <a:off x="0" y="6318000"/>
            <a:ext cx="1678039" cy="540000"/>
          </a:xfrm>
          <a:prstGeom prst="rect">
            <a:avLst/>
          </a:prstGeom>
        </p:spPr>
      </p:pic>
      <p:pic>
        <p:nvPicPr>
          <p:cNvPr id="19" name="Picture 18" descr="Logo&#10;&#10;Description automatically generated">
            <a:extLst>
              <a:ext uri="{FF2B5EF4-FFF2-40B4-BE49-F238E27FC236}">
                <a16:creationId xmlns:a16="http://schemas.microsoft.com/office/drawing/2014/main" id="{CD19018A-E82C-B369-736C-A5604BF199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9962" y="1812316"/>
            <a:ext cx="6689478" cy="2512271"/>
          </a:xfrm>
          <a:prstGeom prst="rect">
            <a:avLst/>
          </a:prstGeom>
        </p:spPr>
      </p:pic>
      <p:pic>
        <p:nvPicPr>
          <p:cNvPr id="25" name="Picture 24" descr="Logo&#10;&#10;Description automatically generated">
            <a:extLst>
              <a:ext uri="{FF2B5EF4-FFF2-40B4-BE49-F238E27FC236}">
                <a16:creationId xmlns:a16="http://schemas.microsoft.com/office/drawing/2014/main" id="{F75E952A-8C84-A141-F93E-D82F356DA4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6000" y="1343609"/>
            <a:ext cx="3691040" cy="3691040"/>
          </a:xfrm>
          <a:prstGeom prst="rect">
            <a:avLst/>
          </a:prstGeom>
        </p:spPr>
      </p:pic>
      <p:pic>
        <p:nvPicPr>
          <p:cNvPr id="27" name="Picture 26" descr="Logo&#10;&#10;Description automatically generated">
            <a:extLst>
              <a:ext uri="{FF2B5EF4-FFF2-40B4-BE49-F238E27FC236}">
                <a16:creationId xmlns:a16="http://schemas.microsoft.com/office/drawing/2014/main" id="{F05BE2B6-2EE9-F478-7493-DB0A941EE8D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50071" y="5083950"/>
            <a:ext cx="1882700" cy="1882700"/>
          </a:xfrm>
          <a:prstGeom prst="rect">
            <a:avLst/>
          </a:prstGeom>
        </p:spPr>
      </p:pic>
      <p:sp>
        <p:nvSpPr>
          <p:cNvPr id="4" name="Date Placeholder 3">
            <a:extLst>
              <a:ext uri="{FF2B5EF4-FFF2-40B4-BE49-F238E27FC236}">
                <a16:creationId xmlns:a16="http://schemas.microsoft.com/office/drawing/2014/main" id="{61BB6D60-4122-4FBA-E847-473F3B63353F}"/>
              </a:ext>
            </a:extLst>
          </p:cNvPr>
          <p:cNvSpPr>
            <a:spLocks noGrp="1"/>
          </p:cNvSpPr>
          <p:nvPr>
            <p:ph type="dt" sz="half" idx="2"/>
          </p:nvPr>
        </p:nvSpPr>
        <p:spPr>
          <a:xfrm>
            <a:off x="1945303" y="6405437"/>
            <a:ext cx="1575137" cy="365125"/>
          </a:xfrm>
        </p:spPr>
        <p:txBody>
          <a:bodyPr/>
          <a:lstStyle/>
          <a:p>
            <a:r>
              <a:rPr lang="en-US"/>
              <a:t>28 September 2022</a:t>
            </a:r>
            <a:endParaRPr lang="en-ZA"/>
          </a:p>
        </p:txBody>
      </p:sp>
      <p:sp>
        <p:nvSpPr>
          <p:cNvPr id="5" name="Slide Number Placeholder 4">
            <a:extLst>
              <a:ext uri="{FF2B5EF4-FFF2-40B4-BE49-F238E27FC236}">
                <a16:creationId xmlns:a16="http://schemas.microsoft.com/office/drawing/2014/main" id="{BA440564-0296-26F3-C6C6-F32656A742DE}"/>
              </a:ext>
            </a:extLst>
          </p:cNvPr>
          <p:cNvSpPr>
            <a:spLocks noGrp="1"/>
          </p:cNvSpPr>
          <p:nvPr>
            <p:ph type="sldNum" sz="quarter" idx="4"/>
          </p:nvPr>
        </p:nvSpPr>
        <p:spPr>
          <a:xfrm>
            <a:off x="10246697" y="6405437"/>
            <a:ext cx="1429301" cy="365125"/>
          </a:xfrm>
        </p:spPr>
        <p:txBody>
          <a:bodyPr/>
          <a:lstStyle/>
          <a:p>
            <a:fld id="{5545F28D-0642-4977-BE64-947D9FBEC688}" type="slidenum">
              <a:rPr lang="en-ZA" smtClean="0"/>
              <a:t>10</a:t>
            </a:fld>
            <a:endParaRPr lang="en-ZA" dirty="0"/>
          </a:p>
        </p:txBody>
      </p:sp>
    </p:spTree>
    <p:extLst>
      <p:ext uri="{BB962C8B-B14F-4D97-AF65-F5344CB8AC3E}">
        <p14:creationId xmlns:p14="http://schemas.microsoft.com/office/powerpoint/2010/main" val="3654826864"/>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show="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EE7BB-4313-6740-791C-7A9AD969F82B}"/>
              </a:ext>
            </a:extLst>
          </p:cNvPr>
          <p:cNvSpPr>
            <a:spLocks noGrp="1"/>
          </p:cNvSpPr>
          <p:nvPr>
            <p:ph type="title" idx="4294967295"/>
          </p:nvPr>
        </p:nvSpPr>
        <p:spPr>
          <a:xfrm>
            <a:off x="516000" y="377491"/>
            <a:ext cx="11160000" cy="720000"/>
          </a:xfrm>
          <a:prstGeom prst="rect">
            <a:avLst/>
          </a:prstGeom>
          <a:gradFill flip="none" rotWithShape="1">
            <a:gsLst>
              <a:gs pos="18000">
                <a:srgbClr val="224A7F"/>
              </a:gs>
              <a:gs pos="31000">
                <a:srgbClr val="267D3D"/>
              </a:gs>
              <a:gs pos="12000">
                <a:srgbClr val="CE2149"/>
              </a:gs>
              <a:gs pos="8000">
                <a:srgbClr val="F7DD0F"/>
              </a:gs>
            </a:gsLst>
            <a:path path="circle">
              <a:fillToRect l="100000" b="100000"/>
            </a:path>
            <a:tileRect t="-100000" r="-100000"/>
          </a:gradFill>
        </p:spPr>
        <p:txBody>
          <a:bodyPr vert="horz" lIns="91440" tIns="45720" rIns="91440" bIns="45720" rtlCol="0" anchor="ctr">
            <a:normAutofit/>
          </a:bodyPr>
          <a:lstStyle/>
          <a:p>
            <a:r>
              <a:rPr lang="en-NA" sz="2500" dirty="0">
                <a:latin typeface="Gilroy ExtraBold" panose="00000900000000000000" pitchFamily="2" charset="0"/>
              </a:rPr>
              <a:t>Authorised colour schemes &amp; logo’s</a:t>
            </a:r>
          </a:p>
        </p:txBody>
      </p:sp>
      <p:pic>
        <p:nvPicPr>
          <p:cNvPr id="11" name="Content Placeholder 4" descr="Logo&#10;&#10;Description automatically generated">
            <a:extLst>
              <a:ext uri="{FF2B5EF4-FFF2-40B4-BE49-F238E27FC236}">
                <a16:creationId xmlns:a16="http://schemas.microsoft.com/office/drawing/2014/main" id="{1A983554-B592-1BCB-31C5-A7A2402E640B}"/>
              </a:ext>
            </a:extLst>
          </p:cNvPr>
          <p:cNvPicPr>
            <a:picLocks noChangeAspect="1"/>
          </p:cNvPicPr>
          <p:nvPr/>
        </p:nvPicPr>
        <p:blipFill rotWithShape="1">
          <a:blip r:embed="rId2">
            <a:extLst>
              <a:ext uri="{28A0092B-C50C-407E-A947-70E740481C1C}">
                <a14:useLocalDpi xmlns:a14="http://schemas.microsoft.com/office/drawing/2010/main" val="0"/>
              </a:ext>
            </a:extLst>
          </a:blip>
          <a:srcRect l="4183" t="13239" r="6280" b="10038"/>
          <a:stretch/>
        </p:blipFill>
        <p:spPr>
          <a:xfrm>
            <a:off x="0" y="6318000"/>
            <a:ext cx="1678039" cy="540000"/>
          </a:xfrm>
          <a:prstGeom prst="rect">
            <a:avLst/>
          </a:prstGeom>
        </p:spPr>
      </p:pic>
      <p:pic>
        <p:nvPicPr>
          <p:cNvPr id="27" name="Picture 26" descr="Logo&#10;&#10;Description automatically generated">
            <a:extLst>
              <a:ext uri="{FF2B5EF4-FFF2-40B4-BE49-F238E27FC236}">
                <a16:creationId xmlns:a16="http://schemas.microsoft.com/office/drawing/2014/main" id="{F05BE2B6-2EE9-F478-7493-DB0A941EE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5194" y="1735548"/>
            <a:ext cx="3386903" cy="3386903"/>
          </a:xfrm>
          <a:prstGeom prst="rect">
            <a:avLst/>
          </a:prstGeom>
        </p:spPr>
      </p:pic>
      <p:pic>
        <p:nvPicPr>
          <p:cNvPr id="21" name="Picture 20" descr="Logo&#10;&#10;Description automatically generated with medium confidence">
            <a:extLst>
              <a:ext uri="{FF2B5EF4-FFF2-40B4-BE49-F238E27FC236}">
                <a16:creationId xmlns:a16="http://schemas.microsoft.com/office/drawing/2014/main" id="{A6A1DD67-D600-5A5D-4C9F-3FE2E9E83D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313" y="1238529"/>
            <a:ext cx="5832618" cy="2190472"/>
          </a:xfrm>
          <a:prstGeom prst="rect">
            <a:avLst/>
          </a:prstGeom>
        </p:spPr>
      </p:pic>
      <p:sp>
        <p:nvSpPr>
          <p:cNvPr id="4" name="Date Placeholder 3">
            <a:extLst>
              <a:ext uri="{FF2B5EF4-FFF2-40B4-BE49-F238E27FC236}">
                <a16:creationId xmlns:a16="http://schemas.microsoft.com/office/drawing/2014/main" id="{70D7094F-2136-C6B0-A1F9-71275062A950}"/>
              </a:ext>
            </a:extLst>
          </p:cNvPr>
          <p:cNvSpPr>
            <a:spLocks noGrp="1"/>
          </p:cNvSpPr>
          <p:nvPr>
            <p:ph type="dt" sz="half" idx="2"/>
          </p:nvPr>
        </p:nvSpPr>
        <p:spPr>
          <a:xfrm>
            <a:off x="1945303" y="6405437"/>
            <a:ext cx="1575137" cy="365125"/>
          </a:xfrm>
        </p:spPr>
        <p:txBody>
          <a:bodyPr/>
          <a:lstStyle/>
          <a:p>
            <a:r>
              <a:rPr lang="en-US"/>
              <a:t>28 September 2022</a:t>
            </a:r>
            <a:endParaRPr lang="en-ZA"/>
          </a:p>
        </p:txBody>
      </p:sp>
      <p:sp>
        <p:nvSpPr>
          <p:cNvPr id="5" name="Slide Number Placeholder 4">
            <a:extLst>
              <a:ext uri="{FF2B5EF4-FFF2-40B4-BE49-F238E27FC236}">
                <a16:creationId xmlns:a16="http://schemas.microsoft.com/office/drawing/2014/main" id="{A64BF887-C4D9-9670-6899-4461B84D0BA7}"/>
              </a:ext>
            </a:extLst>
          </p:cNvPr>
          <p:cNvSpPr>
            <a:spLocks noGrp="1"/>
          </p:cNvSpPr>
          <p:nvPr>
            <p:ph type="sldNum" sz="quarter" idx="4"/>
          </p:nvPr>
        </p:nvSpPr>
        <p:spPr>
          <a:xfrm>
            <a:off x="10246697" y="6405437"/>
            <a:ext cx="1429301" cy="365125"/>
          </a:xfrm>
        </p:spPr>
        <p:txBody>
          <a:bodyPr/>
          <a:lstStyle/>
          <a:p>
            <a:fld id="{5545F28D-0642-4977-BE64-947D9FBEC688}" type="slidenum">
              <a:rPr lang="en-ZA" smtClean="0"/>
              <a:t>11</a:t>
            </a:fld>
            <a:endParaRPr lang="en-ZA" dirty="0"/>
          </a:p>
        </p:txBody>
      </p:sp>
    </p:spTree>
    <p:extLst>
      <p:ext uri="{BB962C8B-B14F-4D97-AF65-F5344CB8AC3E}">
        <p14:creationId xmlns:p14="http://schemas.microsoft.com/office/powerpoint/2010/main" val="398139768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884F5F4-7AF8-05B2-EAC1-8ECB011815DD}"/>
              </a:ext>
            </a:extLst>
          </p:cNvPr>
          <p:cNvSpPr>
            <a:spLocks noGrp="1"/>
          </p:cNvSpPr>
          <p:nvPr>
            <p:ph type="body" sz="quarter" idx="11"/>
          </p:nvPr>
        </p:nvSpPr>
        <p:spPr/>
        <p:txBody>
          <a:bodyPr/>
          <a:lstStyle/>
          <a:p>
            <a:r>
              <a:rPr lang="en-NA" dirty="0"/>
              <a:t>Chairperson of the Namibian Green Hydrogen Association (NamGHA)</a:t>
            </a:r>
          </a:p>
          <a:p>
            <a:r>
              <a:rPr lang="en-NA" dirty="0"/>
              <a:t>Director Tumoneni Hydrogen Energy and Project Developer for CWP H1 Energy</a:t>
            </a:r>
          </a:p>
          <a:p>
            <a:r>
              <a:rPr lang="en-NA" dirty="0"/>
              <a:t>Partner Mutschler Consulting Services</a:t>
            </a:r>
          </a:p>
        </p:txBody>
      </p:sp>
      <p:sp>
        <p:nvSpPr>
          <p:cNvPr id="3" name="Text Placeholder 2">
            <a:extLst>
              <a:ext uri="{FF2B5EF4-FFF2-40B4-BE49-F238E27FC236}">
                <a16:creationId xmlns:a16="http://schemas.microsoft.com/office/drawing/2014/main" id="{04DAE439-2051-C64F-E481-ABCE57482684}"/>
              </a:ext>
            </a:extLst>
          </p:cNvPr>
          <p:cNvSpPr>
            <a:spLocks noGrp="1"/>
          </p:cNvSpPr>
          <p:nvPr>
            <p:ph type="body" sz="quarter" idx="12"/>
          </p:nvPr>
        </p:nvSpPr>
        <p:spPr/>
        <p:txBody>
          <a:bodyPr/>
          <a:lstStyle/>
          <a:p>
            <a:r>
              <a:rPr lang="en-NA" dirty="0"/>
              <a:t>Margaret Mutschler</a:t>
            </a:r>
          </a:p>
        </p:txBody>
      </p:sp>
      <p:sp>
        <p:nvSpPr>
          <p:cNvPr id="4" name="Text Placeholder 3">
            <a:extLst>
              <a:ext uri="{FF2B5EF4-FFF2-40B4-BE49-F238E27FC236}">
                <a16:creationId xmlns:a16="http://schemas.microsoft.com/office/drawing/2014/main" id="{C4D0D5ED-2D40-DDF1-6AAE-F616BAD0A6A2}"/>
              </a:ext>
            </a:extLst>
          </p:cNvPr>
          <p:cNvSpPr>
            <a:spLocks noGrp="1"/>
          </p:cNvSpPr>
          <p:nvPr>
            <p:ph type="body" sz="quarter" idx="13"/>
          </p:nvPr>
        </p:nvSpPr>
        <p:spPr/>
        <p:txBody>
          <a:bodyPr/>
          <a:lstStyle/>
          <a:p>
            <a:r>
              <a:rPr lang="en-NA" sz="2800" dirty="0">
                <a:latin typeface="Gilroy ExtraBold" panose="00000900000000000000" pitchFamily="2" charset="0"/>
              </a:rPr>
              <a:t>Green Hydrogen-based Economy. A Brave New World (also in Namibia)</a:t>
            </a:r>
          </a:p>
        </p:txBody>
      </p:sp>
      <p:sp>
        <p:nvSpPr>
          <p:cNvPr id="5" name="Text Placeholder 4">
            <a:extLst>
              <a:ext uri="{FF2B5EF4-FFF2-40B4-BE49-F238E27FC236}">
                <a16:creationId xmlns:a16="http://schemas.microsoft.com/office/drawing/2014/main" id="{73A33FF4-4279-5CF2-2AF5-D1AFB39BB200}"/>
              </a:ext>
            </a:extLst>
          </p:cNvPr>
          <p:cNvSpPr>
            <a:spLocks noGrp="1"/>
          </p:cNvSpPr>
          <p:nvPr>
            <p:ph type="body" sz="quarter" idx="14"/>
          </p:nvPr>
        </p:nvSpPr>
        <p:spPr>
          <a:xfrm>
            <a:off x="545849" y="4326339"/>
            <a:ext cx="11130152" cy="352315"/>
          </a:xfrm>
        </p:spPr>
        <p:txBody>
          <a:bodyPr anchor="ctr"/>
          <a:lstStyle/>
          <a:p>
            <a:fld id="{45711AEB-9ACC-1744-829D-9A3753F4CF95}" type="datetime3">
              <a:rPr lang="en-NA"/>
              <a:t>29 September 2022</a:t>
            </a:fld>
            <a:endParaRPr lang="en-NA" dirty="0"/>
          </a:p>
        </p:txBody>
      </p:sp>
    </p:spTree>
    <p:extLst>
      <p:ext uri="{BB962C8B-B14F-4D97-AF65-F5344CB8AC3E}">
        <p14:creationId xmlns:p14="http://schemas.microsoft.com/office/powerpoint/2010/main" val="901449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additive="base">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build="p"/>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D80930D-E609-1462-D2D1-6056AB91F127}"/>
              </a:ext>
            </a:extLst>
          </p:cNvPr>
          <p:cNvSpPr>
            <a:spLocks noGrp="1"/>
          </p:cNvSpPr>
          <p:nvPr>
            <p:ph type="body" sz="quarter" idx="13"/>
          </p:nvPr>
        </p:nvSpPr>
        <p:spPr/>
        <p:txBody>
          <a:bodyPr>
            <a:normAutofit/>
          </a:bodyPr>
          <a:lstStyle/>
          <a:p>
            <a:r>
              <a:rPr lang="en-NA" sz="2800" dirty="0">
                <a:latin typeface="Gilroy ExtraBold" panose="00000900000000000000" pitchFamily="2" charset="0"/>
              </a:rPr>
              <a:t>Who is NAMGHA?</a:t>
            </a:r>
            <a:endParaRPr lang="en-NA" sz="2800" dirty="0"/>
          </a:p>
        </p:txBody>
      </p:sp>
      <p:sp>
        <p:nvSpPr>
          <p:cNvPr id="6" name="Slide Number Placeholder 5">
            <a:extLst>
              <a:ext uri="{FF2B5EF4-FFF2-40B4-BE49-F238E27FC236}">
                <a16:creationId xmlns:a16="http://schemas.microsoft.com/office/drawing/2014/main" id="{33DC85EA-F87A-EFA3-363D-C274E0A9DA3A}"/>
              </a:ext>
            </a:extLst>
          </p:cNvPr>
          <p:cNvSpPr>
            <a:spLocks noGrp="1"/>
          </p:cNvSpPr>
          <p:nvPr>
            <p:ph type="sldNum" sz="quarter" idx="4"/>
          </p:nvPr>
        </p:nvSpPr>
        <p:spPr/>
        <p:txBody>
          <a:bodyPr/>
          <a:lstStyle/>
          <a:p>
            <a:r>
              <a:rPr lang="en-ZA"/>
              <a:t># </a:t>
            </a:r>
            <a:fld id="{7CCA5DBB-C2E2-404A-B2E1-071CDC4A3D58}" type="slidenum">
              <a:rPr lang="en-ZA" smtClean="0"/>
              <a:pPr/>
              <a:t>3</a:t>
            </a:fld>
            <a:endParaRPr lang="en-ZA" dirty="0"/>
          </a:p>
        </p:txBody>
      </p:sp>
      <p:graphicFrame>
        <p:nvGraphicFramePr>
          <p:cNvPr id="7" name="Content Placeholder 6">
            <a:extLst>
              <a:ext uri="{FF2B5EF4-FFF2-40B4-BE49-F238E27FC236}">
                <a16:creationId xmlns:a16="http://schemas.microsoft.com/office/drawing/2014/main" id="{A175E074-68F6-3560-101B-1B82DB35F54D}"/>
              </a:ext>
            </a:extLst>
          </p:cNvPr>
          <p:cNvGraphicFramePr>
            <a:graphicFrameLocks/>
          </p:cNvGraphicFramePr>
          <p:nvPr>
            <p:extLst>
              <p:ext uri="{D42A27DB-BD31-4B8C-83A1-F6EECF244321}">
                <p14:modId xmlns:p14="http://schemas.microsoft.com/office/powerpoint/2010/main" val="16065153"/>
              </p:ext>
            </p:extLst>
          </p:nvPr>
        </p:nvGraphicFramePr>
        <p:xfrm>
          <a:off x="5834380" y="1488879"/>
          <a:ext cx="5829015" cy="3264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 Placeholder 6">
            <a:extLst>
              <a:ext uri="{FF2B5EF4-FFF2-40B4-BE49-F238E27FC236}">
                <a16:creationId xmlns:a16="http://schemas.microsoft.com/office/drawing/2014/main" id="{8D2FAE47-4D08-70BD-D577-AF7D4C04F80D}"/>
              </a:ext>
            </a:extLst>
          </p:cNvPr>
          <p:cNvSpPr txBox="1">
            <a:spLocks/>
          </p:cNvSpPr>
          <p:nvPr/>
        </p:nvSpPr>
        <p:spPr>
          <a:xfrm>
            <a:off x="509966" y="1531088"/>
            <a:ext cx="4859475" cy="45470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buFont typeface="+mj-lt"/>
              <a:buAutoNum type="arabicPeriod"/>
            </a:pPr>
            <a:r>
              <a:rPr lang="en-US" sz="2000"/>
              <a:t>Provide a platform for private sector entities to engage with each other as well as with the Government of the Republic of Namibia (GRN)</a:t>
            </a:r>
          </a:p>
          <a:p>
            <a:pPr marL="342900" indent="-342900">
              <a:lnSpc>
                <a:spcPct val="100000"/>
              </a:lnSpc>
              <a:buFont typeface="+mj-lt"/>
              <a:buAutoNum type="arabicPeriod"/>
            </a:pPr>
            <a:r>
              <a:rPr lang="en-US" sz="2000"/>
              <a:t>Guide the sustainable development of the industry and associated legislation and regulatory framework</a:t>
            </a:r>
          </a:p>
          <a:p>
            <a:pPr marL="342900" indent="-342900">
              <a:lnSpc>
                <a:spcPct val="100000"/>
              </a:lnSpc>
              <a:buFont typeface="+mj-lt"/>
              <a:buAutoNum type="arabicPeriod"/>
            </a:pPr>
            <a:r>
              <a:rPr lang="en-US" sz="2000"/>
              <a:t>Promote local job creation and associated regional economic development</a:t>
            </a:r>
          </a:p>
          <a:p>
            <a:pPr>
              <a:lnSpc>
                <a:spcPct val="100000"/>
              </a:lnSpc>
            </a:pPr>
            <a:endParaRPr lang="en-ZA" sz="2000" dirty="0"/>
          </a:p>
        </p:txBody>
      </p:sp>
    </p:spTree>
    <p:extLst>
      <p:ext uri="{BB962C8B-B14F-4D97-AF65-F5344CB8AC3E}">
        <p14:creationId xmlns:p14="http://schemas.microsoft.com/office/powerpoint/2010/main" val="2538184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12" presetClass="entr" presetSubtype="4"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p:tgtEl>
                                          <p:spTgt spid="10">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0">
                                            <p:txEl>
                                              <p:pRg st="0" end="0"/>
                                            </p:txEl>
                                          </p:spTgt>
                                        </p:tgtEl>
                                      </p:cBhvr>
                                    </p:animEffect>
                                  </p:childTnLst>
                                </p:cTn>
                              </p:par>
                            </p:childTnLst>
                          </p:cTn>
                        </p:par>
                        <p:par>
                          <p:cTn id="9" fill="hold">
                            <p:stCondLst>
                              <p:cond delay="1000"/>
                            </p:stCondLst>
                            <p:childTnLst>
                              <p:par>
                                <p:cTn id="10" presetID="12" presetClass="entr" presetSubtype="4" fill="hold" grpId="0" nodeType="after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 calcmode="lin" valueType="num">
                                      <p:cBhvr additive="base">
                                        <p:cTn id="12" dur="500"/>
                                        <p:tgtEl>
                                          <p:spTgt spid="10">
                                            <p:txEl>
                                              <p:pRg st="1" end="1"/>
                                            </p:txEl>
                                          </p:spTgt>
                                        </p:tgtEl>
                                        <p:attrNameLst>
                                          <p:attrName>ppt_y</p:attrName>
                                        </p:attrNameLst>
                                      </p:cBhvr>
                                      <p:tavLst>
                                        <p:tav tm="0">
                                          <p:val>
                                            <p:strVal val="#ppt_y+#ppt_h*1.125000"/>
                                          </p:val>
                                        </p:tav>
                                        <p:tav tm="100000">
                                          <p:val>
                                            <p:strVal val="#ppt_y"/>
                                          </p:val>
                                        </p:tav>
                                      </p:tavLst>
                                    </p:anim>
                                    <p:animEffect transition="in" filter="wipe(up)">
                                      <p:cBhvr>
                                        <p:cTn id="13" dur="500"/>
                                        <p:tgtEl>
                                          <p:spTgt spid="10">
                                            <p:txEl>
                                              <p:pRg st="1" end="1"/>
                                            </p:txEl>
                                          </p:spTgt>
                                        </p:tgtEl>
                                      </p:cBhvr>
                                    </p:animEffect>
                                  </p:childTnLst>
                                </p:cTn>
                              </p:par>
                            </p:childTnLst>
                          </p:cTn>
                        </p:par>
                        <p:par>
                          <p:cTn id="14" fill="hold">
                            <p:stCondLst>
                              <p:cond delay="1500"/>
                            </p:stCondLst>
                            <p:childTnLst>
                              <p:par>
                                <p:cTn id="15" presetID="12" presetClass="entr" presetSubtype="4" fill="hold" grpId="0" nodeType="after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 calcmode="lin" valueType="num">
                                      <p:cBhvr additive="base">
                                        <p:cTn id="17" dur="500"/>
                                        <p:tgtEl>
                                          <p:spTgt spid="10">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10">
                                            <p:txEl>
                                              <p:pRg st="2" end="2"/>
                                            </p:txEl>
                                          </p:spTgt>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p:tgtEl>
                                          <p:spTgt spid="7"/>
                                        </p:tgtEl>
                                        <p:attrNameLst>
                                          <p:attrName>ppt_y</p:attrName>
                                        </p:attrNameLst>
                                      </p:cBhvr>
                                      <p:tavLst>
                                        <p:tav tm="0">
                                          <p:val>
                                            <p:strVal val="#ppt_y+#ppt_h*1.125000"/>
                                          </p:val>
                                        </p:tav>
                                        <p:tav tm="100000">
                                          <p:val>
                                            <p:strVal val="#ppt_y"/>
                                          </p:val>
                                        </p:tav>
                                      </p:tavLst>
                                    </p:anim>
                                    <p:animEffect transition="in" filter="wipe(up)">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BB9D6B-C08D-98C3-A16D-8BA9E6F35608}"/>
              </a:ext>
            </a:extLst>
          </p:cNvPr>
          <p:cNvSpPr>
            <a:spLocks noGrp="1"/>
          </p:cNvSpPr>
          <p:nvPr>
            <p:ph type="body" sz="quarter" idx="13"/>
          </p:nvPr>
        </p:nvSpPr>
        <p:spPr/>
        <p:txBody>
          <a:bodyPr>
            <a:normAutofit/>
          </a:bodyPr>
          <a:lstStyle/>
          <a:p>
            <a:r>
              <a:rPr lang="en-NA" sz="2800" dirty="0">
                <a:latin typeface="Gilroy ExtraBold" panose="00000900000000000000" pitchFamily="2" charset="0"/>
              </a:rPr>
              <a:t>Establishing NAMGHA</a:t>
            </a:r>
            <a:endParaRPr lang="en-NA" sz="2800" dirty="0"/>
          </a:p>
        </p:txBody>
      </p:sp>
      <p:sp>
        <p:nvSpPr>
          <p:cNvPr id="4" name="Slide Number Placeholder 3">
            <a:extLst>
              <a:ext uri="{FF2B5EF4-FFF2-40B4-BE49-F238E27FC236}">
                <a16:creationId xmlns:a16="http://schemas.microsoft.com/office/drawing/2014/main" id="{9DF9C966-A84A-C870-441B-5ECE8457B7D1}"/>
              </a:ext>
            </a:extLst>
          </p:cNvPr>
          <p:cNvSpPr>
            <a:spLocks noGrp="1"/>
          </p:cNvSpPr>
          <p:nvPr>
            <p:ph type="sldNum" sz="quarter" idx="4"/>
          </p:nvPr>
        </p:nvSpPr>
        <p:spPr/>
        <p:txBody>
          <a:bodyPr/>
          <a:lstStyle/>
          <a:p>
            <a:r>
              <a:rPr lang="en-ZA"/>
              <a:t># </a:t>
            </a:r>
            <a:fld id="{7CCA5DBB-C2E2-404A-B2E1-071CDC4A3D58}" type="slidenum">
              <a:rPr lang="en-ZA" smtClean="0"/>
              <a:pPr/>
              <a:t>4</a:t>
            </a:fld>
            <a:endParaRPr lang="en-ZA" dirty="0"/>
          </a:p>
        </p:txBody>
      </p:sp>
      <p:sp>
        <p:nvSpPr>
          <p:cNvPr id="5" name="Shape 4">
            <a:extLst>
              <a:ext uri="{FF2B5EF4-FFF2-40B4-BE49-F238E27FC236}">
                <a16:creationId xmlns:a16="http://schemas.microsoft.com/office/drawing/2014/main" id="{6467A49C-61DC-66B0-25F4-1656D3D44EA2}"/>
              </a:ext>
            </a:extLst>
          </p:cNvPr>
          <p:cNvSpPr/>
          <p:nvPr/>
        </p:nvSpPr>
        <p:spPr>
          <a:xfrm>
            <a:off x="516000" y="1097491"/>
            <a:ext cx="11160009" cy="5220509"/>
          </a:xfrm>
          <a:prstGeom prst="swooshArrow">
            <a:avLst>
              <a:gd name="adj1" fmla="val 19539"/>
              <a:gd name="adj2" fmla="val 25000"/>
            </a:avLst>
          </a:prstGeom>
          <a:solidFill>
            <a:srgbClr val="267D3D"/>
          </a:solidFill>
        </p:spPr>
        <p:style>
          <a:lnRef idx="0">
            <a:schemeClr val="accent6">
              <a:hueOff val="0"/>
              <a:satOff val="0"/>
              <a:lumOff val="0"/>
              <a:alphaOff val="0"/>
            </a:schemeClr>
          </a:lnRef>
          <a:fillRef idx="1">
            <a:schemeClr val="accent6">
              <a:tint val="40000"/>
              <a:hueOff val="0"/>
              <a:satOff val="0"/>
              <a:lumOff val="0"/>
              <a:alphaOff val="0"/>
            </a:schemeClr>
          </a:fillRef>
          <a:effectRef idx="0">
            <a:schemeClr val="accent6">
              <a:tint val="40000"/>
              <a:hueOff val="0"/>
              <a:satOff val="0"/>
              <a:lumOff val="0"/>
              <a:alphaOff val="0"/>
            </a:schemeClr>
          </a:effectRef>
          <a:fontRef idx="minor">
            <a:schemeClr val="dk1">
              <a:hueOff val="0"/>
              <a:satOff val="0"/>
              <a:lumOff val="0"/>
              <a:alphaOff val="0"/>
            </a:schemeClr>
          </a:fontRef>
        </p:style>
      </p:sp>
      <p:sp>
        <p:nvSpPr>
          <p:cNvPr id="6" name="Oval 5">
            <a:extLst>
              <a:ext uri="{FF2B5EF4-FFF2-40B4-BE49-F238E27FC236}">
                <a16:creationId xmlns:a16="http://schemas.microsoft.com/office/drawing/2014/main" id="{BA0FBD82-D072-BB97-47A1-0B8BDCFB4B1D}"/>
              </a:ext>
            </a:extLst>
          </p:cNvPr>
          <p:cNvSpPr/>
          <p:nvPr/>
        </p:nvSpPr>
        <p:spPr>
          <a:xfrm>
            <a:off x="1354173" y="5170963"/>
            <a:ext cx="202477" cy="202477"/>
          </a:xfrm>
          <a:prstGeom prst="ellipse">
            <a:avLst/>
          </a:prstGeom>
          <a:solidFill>
            <a:srgbClr val="224A7F"/>
          </a:solidFill>
          <a:ln>
            <a:solidFill>
              <a:schemeClr val="tx1"/>
            </a:solid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7" name="TextBox 6">
            <a:extLst>
              <a:ext uri="{FF2B5EF4-FFF2-40B4-BE49-F238E27FC236}">
                <a16:creationId xmlns:a16="http://schemas.microsoft.com/office/drawing/2014/main" id="{67001BE9-AB87-86B6-A30E-53855A0167A8}"/>
              </a:ext>
            </a:extLst>
          </p:cNvPr>
          <p:cNvSpPr txBox="1"/>
          <p:nvPr/>
        </p:nvSpPr>
        <p:spPr>
          <a:xfrm>
            <a:off x="519435" y="2871752"/>
            <a:ext cx="2194579" cy="219758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07288" tIns="0" rIns="0" bIns="0" numCol="1" spcCol="1270" anchor="t" anchorCtr="0">
            <a:noAutofit/>
          </a:bodyPr>
          <a:lstStyle/>
          <a:p>
            <a:pPr marL="0" lvl="0" indent="0" algn="l" defTabSz="889000">
              <a:lnSpc>
                <a:spcPct val="90000"/>
              </a:lnSpc>
              <a:spcBef>
                <a:spcPct val="0"/>
              </a:spcBef>
              <a:spcAft>
                <a:spcPct val="35000"/>
              </a:spcAft>
              <a:buNone/>
            </a:pPr>
            <a:r>
              <a:rPr lang="en-US" sz="2000" kern="1200" dirty="0"/>
              <a:t>March 2021 </a:t>
            </a:r>
            <a:endParaRPr lang="en-ZA" sz="2000" kern="1200" dirty="0"/>
          </a:p>
          <a:p>
            <a:pPr marL="114300" lvl="1" indent="-114300" algn="l" defTabSz="533400">
              <a:lnSpc>
                <a:spcPct val="90000"/>
              </a:lnSpc>
              <a:spcBef>
                <a:spcPct val="0"/>
              </a:spcBef>
              <a:spcAft>
                <a:spcPct val="15000"/>
              </a:spcAft>
              <a:buChar char="•"/>
            </a:pPr>
            <a:r>
              <a:rPr lang="en-US" sz="1200" kern="1200" dirty="0"/>
              <a:t>Inaugural Meeting </a:t>
            </a:r>
            <a:endParaRPr lang="en-ZA" sz="1200" kern="1200" dirty="0"/>
          </a:p>
          <a:p>
            <a:pPr marL="114300" lvl="1" indent="-114300" algn="l" defTabSz="533400">
              <a:lnSpc>
                <a:spcPct val="90000"/>
              </a:lnSpc>
              <a:spcBef>
                <a:spcPct val="0"/>
              </a:spcBef>
              <a:spcAft>
                <a:spcPct val="15000"/>
              </a:spcAft>
              <a:buChar char="•"/>
            </a:pPr>
            <a:r>
              <a:rPr lang="en-US" sz="1200" kern="1200" dirty="0"/>
              <a:t>Selection of Inaugural Exco, Chair and Deputy Chair</a:t>
            </a:r>
            <a:endParaRPr lang="en-ZA" sz="1200" kern="1200" dirty="0"/>
          </a:p>
          <a:p>
            <a:pPr marL="114300" lvl="1" indent="-114300" algn="l" defTabSz="533400">
              <a:lnSpc>
                <a:spcPct val="90000"/>
              </a:lnSpc>
              <a:spcBef>
                <a:spcPct val="0"/>
              </a:spcBef>
              <a:spcAft>
                <a:spcPct val="15000"/>
              </a:spcAft>
              <a:buChar char="•"/>
            </a:pPr>
            <a:r>
              <a:rPr lang="en-US" sz="1200" kern="1200" dirty="0"/>
              <a:t>Presentation of Draft Constitution</a:t>
            </a:r>
            <a:endParaRPr lang="en-ZA" sz="1200" kern="1200" dirty="0"/>
          </a:p>
          <a:p>
            <a:pPr marL="114300" lvl="1" indent="-114300" algn="l" defTabSz="533400">
              <a:lnSpc>
                <a:spcPct val="90000"/>
              </a:lnSpc>
              <a:spcBef>
                <a:spcPct val="0"/>
              </a:spcBef>
              <a:spcAft>
                <a:spcPct val="15000"/>
              </a:spcAft>
              <a:buChar char="•"/>
            </a:pPr>
            <a:r>
              <a:rPr lang="en-US" sz="1200" kern="1200" dirty="0"/>
              <a:t>Dissemination of Information commences</a:t>
            </a:r>
            <a:endParaRPr lang="en-ZA" sz="1200" kern="1200" dirty="0"/>
          </a:p>
          <a:p>
            <a:pPr marL="114300" lvl="1" indent="-114300" algn="l" defTabSz="533400">
              <a:lnSpc>
                <a:spcPct val="90000"/>
              </a:lnSpc>
              <a:spcBef>
                <a:spcPct val="0"/>
              </a:spcBef>
              <a:spcAft>
                <a:spcPct val="15000"/>
              </a:spcAft>
              <a:buChar char="•"/>
            </a:pPr>
            <a:r>
              <a:rPr lang="en-US" sz="1200" kern="1200" dirty="0"/>
              <a:t>Establishment of communication platforms, email addresses and logo</a:t>
            </a:r>
            <a:endParaRPr lang="en-ZA" sz="1200" kern="1200" dirty="0"/>
          </a:p>
        </p:txBody>
      </p:sp>
      <p:sp>
        <p:nvSpPr>
          <p:cNvPr id="8" name="Oval 7">
            <a:extLst>
              <a:ext uri="{FF2B5EF4-FFF2-40B4-BE49-F238E27FC236}">
                <a16:creationId xmlns:a16="http://schemas.microsoft.com/office/drawing/2014/main" id="{A861B41E-855A-414C-E391-7AFFB968F8FB}"/>
              </a:ext>
            </a:extLst>
          </p:cNvPr>
          <p:cNvSpPr/>
          <p:nvPr/>
        </p:nvSpPr>
        <p:spPr>
          <a:xfrm>
            <a:off x="3810072" y="3561541"/>
            <a:ext cx="316920" cy="316920"/>
          </a:xfrm>
          <a:prstGeom prst="ellipse">
            <a:avLst/>
          </a:prstGeom>
          <a:solidFill>
            <a:srgbClr val="CE2149"/>
          </a:solidFill>
          <a:ln>
            <a:solidFill>
              <a:schemeClr val="tx1"/>
            </a:solid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9" name="TextBox 8">
            <a:extLst>
              <a:ext uri="{FF2B5EF4-FFF2-40B4-BE49-F238E27FC236}">
                <a16:creationId xmlns:a16="http://schemas.microsoft.com/office/drawing/2014/main" id="{6CA85334-19A5-339D-DBCA-C066C5442C9D}"/>
              </a:ext>
            </a:extLst>
          </p:cNvPr>
          <p:cNvSpPr txBox="1"/>
          <p:nvPr/>
        </p:nvSpPr>
        <p:spPr>
          <a:xfrm>
            <a:off x="3670625" y="3924725"/>
            <a:ext cx="2164108" cy="84444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7930" tIns="0" rIns="0" bIns="0" numCol="1" spcCol="1270" anchor="t" anchorCtr="0">
            <a:noAutofit/>
          </a:bodyPr>
          <a:lstStyle/>
          <a:p>
            <a:pPr marL="0" lvl="0" indent="0" algn="l" defTabSz="889000">
              <a:lnSpc>
                <a:spcPct val="90000"/>
              </a:lnSpc>
              <a:spcBef>
                <a:spcPct val="0"/>
              </a:spcBef>
              <a:spcAft>
                <a:spcPct val="35000"/>
              </a:spcAft>
              <a:buNone/>
            </a:pPr>
            <a:r>
              <a:rPr lang="en-US" sz="2000" kern="1200" dirty="0"/>
              <a:t>September 2022</a:t>
            </a:r>
            <a:endParaRPr lang="en-ZA" sz="2000" kern="1200" dirty="0"/>
          </a:p>
          <a:p>
            <a:pPr marL="114300" lvl="1" indent="-114300" algn="l" defTabSz="533400">
              <a:lnSpc>
                <a:spcPct val="90000"/>
              </a:lnSpc>
              <a:spcBef>
                <a:spcPct val="0"/>
              </a:spcBef>
              <a:spcAft>
                <a:spcPct val="15000"/>
              </a:spcAft>
              <a:buChar char="•"/>
            </a:pPr>
            <a:r>
              <a:rPr lang="en-US" sz="1200" kern="1200" dirty="0"/>
              <a:t>Reservation of Name with BIPA</a:t>
            </a:r>
            <a:endParaRPr lang="en-ZA" sz="1200" kern="1200" dirty="0"/>
          </a:p>
        </p:txBody>
      </p:sp>
      <p:sp>
        <p:nvSpPr>
          <p:cNvPr id="10" name="Oval 9">
            <a:extLst>
              <a:ext uri="{FF2B5EF4-FFF2-40B4-BE49-F238E27FC236}">
                <a16:creationId xmlns:a16="http://schemas.microsoft.com/office/drawing/2014/main" id="{9651EA9B-306E-60EC-ED23-3D94E3E4CEF4}"/>
              </a:ext>
            </a:extLst>
          </p:cNvPr>
          <p:cNvSpPr/>
          <p:nvPr/>
        </p:nvSpPr>
        <p:spPr>
          <a:xfrm>
            <a:off x="5975924" y="2775276"/>
            <a:ext cx="422560" cy="422560"/>
          </a:xfrm>
          <a:prstGeom prst="ellipse">
            <a:avLst/>
          </a:prstGeom>
          <a:solidFill>
            <a:srgbClr val="F7DD0F"/>
          </a:solidFill>
          <a:ln>
            <a:solidFill>
              <a:schemeClr val="tx1"/>
            </a:solid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id="{712DC2DF-C3AC-0C30-6028-004513BF6DA3}"/>
              </a:ext>
            </a:extLst>
          </p:cNvPr>
          <p:cNvSpPr txBox="1"/>
          <p:nvPr/>
        </p:nvSpPr>
        <p:spPr>
          <a:xfrm>
            <a:off x="4564437" y="1713763"/>
            <a:ext cx="2161374" cy="118240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23906" tIns="0" rIns="0" bIns="0" numCol="1" spcCol="1270" anchor="t" anchorCtr="0">
            <a:noAutofit/>
          </a:bodyPr>
          <a:lstStyle/>
          <a:p>
            <a:pPr marL="0" lvl="0" indent="0" algn="l" defTabSz="889000">
              <a:lnSpc>
                <a:spcPct val="90000"/>
              </a:lnSpc>
              <a:spcBef>
                <a:spcPct val="0"/>
              </a:spcBef>
              <a:spcAft>
                <a:spcPct val="35000"/>
              </a:spcAft>
              <a:buNone/>
            </a:pPr>
            <a:r>
              <a:rPr lang="en-US" sz="2000" kern="1200" dirty="0"/>
              <a:t>December 2022</a:t>
            </a:r>
            <a:endParaRPr lang="en-ZA" sz="2000" kern="1200" dirty="0"/>
          </a:p>
          <a:p>
            <a:pPr marL="114300" lvl="1" indent="-114300" algn="l" defTabSz="533400">
              <a:lnSpc>
                <a:spcPct val="90000"/>
              </a:lnSpc>
              <a:spcBef>
                <a:spcPct val="0"/>
              </a:spcBef>
              <a:spcAft>
                <a:spcPct val="15000"/>
              </a:spcAft>
              <a:buChar char="•"/>
            </a:pPr>
            <a:r>
              <a:rPr lang="en-US" sz="1200" kern="1200" dirty="0"/>
              <a:t>Approval of Constitution</a:t>
            </a:r>
            <a:endParaRPr lang="en-ZA" sz="1200" kern="1200" dirty="0"/>
          </a:p>
          <a:p>
            <a:pPr marL="114300" lvl="1" indent="-114300" algn="l" defTabSz="533400">
              <a:lnSpc>
                <a:spcPct val="90000"/>
              </a:lnSpc>
              <a:spcBef>
                <a:spcPct val="0"/>
              </a:spcBef>
              <a:spcAft>
                <a:spcPct val="15000"/>
              </a:spcAft>
              <a:buChar char="•"/>
            </a:pPr>
            <a:r>
              <a:rPr lang="en-US" sz="1200" kern="1200" dirty="0"/>
              <a:t>Approval of Legal Structure</a:t>
            </a:r>
            <a:endParaRPr lang="en-ZA" sz="1200" kern="1200" dirty="0"/>
          </a:p>
          <a:p>
            <a:pPr marL="114300" lvl="1" indent="-114300" algn="l" defTabSz="533400">
              <a:lnSpc>
                <a:spcPct val="90000"/>
              </a:lnSpc>
              <a:spcBef>
                <a:spcPct val="0"/>
              </a:spcBef>
              <a:spcAft>
                <a:spcPct val="15000"/>
              </a:spcAft>
              <a:buChar char="•"/>
            </a:pPr>
            <a:r>
              <a:rPr lang="en-US" sz="1200" kern="1200" dirty="0"/>
              <a:t>Approval of Auditors</a:t>
            </a:r>
            <a:endParaRPr lang="en-ZA" sz="1200" kern="1200" dirty="0"/>
          </a:p>
        </p:txBody>
      </p:sp>
      <p:sp>
        <p:nvSpPr>
          <p:cNvPr id="12" name="Oval 11">
            <a:extLst>
              <a:ext uri="{FF2B5EF4-FFF2-40B4-BE49-F238E27FC236}">
                <a16:creationId xmlns:a16="http://schemas.microsoft.com/office/drawing/2014/main" id="{BA3F24BB-B11E-A0E7-A035-5164AC65057F}"/>
              </a:ext>
            </a:extLst>
          </p:cNvPr>
          <p:cNvSpPr/>
          <p:nvPr/>
        </p:nvSpPr>
        <p:spPr>
          <a:xfrm>
            <a:off x="7920433" y="2277484"/>
            <a:ext cx="545807" cy="545807"/>
          </a:xfrm>
          <a:prstGeom prst="ellipse">
            <a:avLst/>
          </a:prstGeom>
          <a:solidFill>
            <a:srgbClr val="224A7F"/>
          </a:solidFill>
          <a:ln>
            <a:solidFill>
              <a:schemeClr val="tx1"/>
            </a:solid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3" name="TextBox 12">
            <a:extLst>
              <a:ext uri="{FF2B5EF4-FFF2-40B4-BE49-F238E27FC236}">
                <a16:creationId xmlns:a16="http://schemas.microsoft.com/office/drawing/2014/main" id="{2B2ADAD9-50A9-A694-815E-218843CDDDB6}"/>
              </a:ext>
            </a:extLst>
          </p:cNvPr>
          <p:cNvSpPr txBox="1"/>
          <p:nvPr/>
        </p:nvSpPr>
        <p:spPr>
          <a:xfrm>
            <a:off x="7195852" y="3103878"/>
            <a:ext cx="2170642" cy="131695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89212" tIns="0" rIns="0" bIns="0" numCol="1" spcCol="1270" anchor="t" anchorCtr="0">
            <a:noAutofit/>
          </a:bodyPr>
          <a:lstStyle/>
          <a:p>
            <a:pPr marL="0" lvl="0" indent="0" algn="l" defTabSz="889000">
              <a:lnSpc>
                <a:spcPct val="90000"/>
              </a:lnSpc>
              <a:spcBef>
                <a:spcPct val="0"/>
              </a:spcBef>
              <a:spcAft>
                <a:spcPct val="35000"/>
              </a:spcAft>
              <a:buNone/>
            </a:pPr>
            <a:r>
              <a:rPr lang="en-US" sz="2000" kern="1200" dirty="0"/>
              <a:t>February 2022</a:t>
            </a:r>
            <a:endParaRPr lang="en-ZA" sz="2000" kern="1200" dirty="0"/>
          </a:p>
          <a:p>
            <a:pPr marL="114300" lvl="1" indent="-114300" algn="l" defTabSz="533400">
              <a:lnSpc>
                <a:spcPct val="90000"/>
              </a:lnSpc>
              <a:spcBef>
                <a:spcPct val="0"/>
              </a:spcBef>
              <a:spcAft>
                <a:spcPct val="15000"/>
              </a:spcAft>
              <a:buChar char="•"/>
            </a:pPr>
            <a:r>
              <a:rPr lang="en-US" sz="1200" kern="1200" dirty="0"/>
              <a:t>Inclusion of Sasol as Exco Member</a:t>
            </a:r>
            <a:endParaRPr lang="en-ZA" sz="1200" kern="1200" dirty="0"/>
          </a:p>
          <a:p>
            <a:pPr marL="114300" lvl="1" indent="-114300" algn="l" defTabSz="533400">
              <a:lnSpc>
                <a:spcPct val="90000"/>
              </a:lnSpc>
              <a:spcBef>
                <a:spcPct val="0"/>
              </a:spcBef>
              <a:spcAft>
                <a:spcPct val="15000"/>
              </a:spcAft>
              <a:buChar char="•"/>
            </a:pPr>
            <a:r>
              <a:rPr lang="en-US" sz="1200" kern="1200" dirty="0"/>
              <a:t>Signature of Constitution</a:t>
            </a:r>
            <a:endParaRPr lang="en-ZA" sz="1200" kern="1200" dirty="0"/>
          </a:p>
          <a:p>
            <a:pPr marL="114300" lvl="1" indent="-114300" algn="l" defTabSz="533400">
              <a:lnSpc>
                <a:spcPct val="90000"/>
              </a:lnSpc>
              <a:spcBef>
                <a:spcPct val="0"/>
              </a:spcBef>
              <a:spcAft>
                <a:spcPct val="15000"/>
              </a:spcAft>
              <a:buChar char="•"/>
            </a:pPr>
            <a:r>
              <a:rPr lang="en-US" sz="1200" kern="1200" dirty="0"/>
              <a:t>Approval of Membership Forms</a:t>
            </a:r>
            <a:endParaRPr lang="en-ZA" sz="1200" kern="1200" dirty="0"/>
          </a:p>
        </p:txBody>
      </p:sp>
      <p:sp>
        <p:nvSpPr>
          <p:cNvPr id="14" name="Oval 13">
            <a:extLst>
              <a:ext uri="{FF2B5EF4-FFF2-40B4-BE49-F238E27FC236}">
                <a16:creationId xmlns:a16="http://schemas.microsoft.com/office/drawing/2014/main" id="{786ED6FD-4915-D448-0D24-0E7229F4E3AE}"/>
              </a:ext>
            </a:extLst>
          </p:cNvPr>
          <p:cNvSpPr/>
          <p:nvPr/>
        </p:nvSpPr>
        <p:spPr>
          <a:xfrm>
            <a:off x="10412865" y="1843230"/>
            <a:ext cx="695464" cy="695464"/>
          </a:xfrm>
          <a:prstGeom prst="ellipse">
            <a:avLst/>
          </a:prstGeom>
          <a:solidFill>
            <a:srgbClr val="CE2149"/>
          </a:solidFill>
          <a:ln>
            <a:solidFill>
              <a:schemeClr val="tx1"/>
            </a:solid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5" name="TextBox 14">
            <a:extLst>
              <a:ext uri="{FF2B5EF4-FFF2-40B4-BE49-F238E27FC236}">
                <a16:creationId xmlns:a16="http://schemas.microsoft.com/office/drawing/2014/main" id="{3D2A07FC-D4FF-476F-9F1C-23FEB251CBAF}"/>
              </a:ext>
            </a:extLst>
          </p:cNvPr>
          <p:cNvSpPr txBox="1"/>
          <p:nvPr/>
        </p:nvSpPr>
        <p:spPr>
          <a:xfrm>
            <a:off x="9597309" y="2795014"/>
            <a:ext cx="2159198" cy="108309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68512" tIns="0" rIns="0" bIns="0" numCol="1" spcCol="1270" anchor="t" anchorCtr="0">
            <a:noAutofit/>
          </a:bodyPr>
          <a:lstStyle/>
          <a:p>
            <a:pPr marL="0" lvl="0" indent="0" algn="l" defTabSz="889000">
              <a:lnSpc>
                <a:spcPct val="90000"/>
              </a:lnSpc>
              <a:spcBef>
                <a:spcPct val="0"/>
              </a:spcBef>
              <a:spcAft>
                <a:spcPct val="35000"/>
              </a:spcAft>
              <a:buNone/>
            </a:pPr>
            <a:r>
              <a:rPr lang="en-US" sz="2000" kern="1200" dirty="0"/>
              <a:t>March 2022</a:t>
            </a:r>
            <a:endParaRPr lang="en-ZA" sz="2000" kern="1200" dirty="0"/>
          </a:p>
          <a:p>
            <a:pPr marL="114300" lvl="1" indent="-114300" algn="l" defTabSz="533400">
              <a:lnSpc>
                <a:spcPct val="90000"/>
              </a:lnSpc>
              <a:spcBef>
                <a:spcPct val="0"/>
              </a:spcBef>
              <a:spcAft>
                <a:spcPct val="15000"/>
              </a:spcAft>
              <a:buChar char="•"/>
            </a:pPr>
            <a:r>
              <a:rPr lang="en-US" sz="1200" kern="1200" dirty="0"/>
              <a:t>Signature of Constitution</a:t>
            </a:r>
            <a:endParaRPr lang="en-ZA" sz="1200" kern="1200" dirty="0"/>
          </a:p>
          <a:p>
            <a:pPr marL="114300" lvl="1" indent="-114300" algn="l" defTabSz="533400">
              <a:lnSpc>
                <a:spcPct val="90000"/>
              </a:lnSpc>
              <a:spcBef>
                <a:spcPct val="0"/>
              </a:spcBef>
              <a:spcAft>
                <a:spcPct val="15000"/>
              </a:spcAft>
              <a:buChar char="•"/>
            </a:pPr>
            <a:r>
              <a:rPr lang="en-US" sz="1200" kern="1200" dirty="0"/>
              <a:t>Opening of Bank Account</a:t>
            </a:r>
            <a:endParaRPr lang="en-ZA" sz="1200" kern="1200" dirty="0"/>
          </a:p>
        </p:txBody>
      </p:sp>
    </p:spTree>
    <p:extLst>
      <p:ext uri="{BB962C8B-B14F-4D97-AF65-F5344CB8AC3E}">
        <p14:creationId xmlns:p14="http://schemas.microsoft.com/office/powerpoint/2010/main" val="352413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par>
                          <p:cTn id="8" fill="hold">
                            <p:stCondLst>
                              <p:cond delay="2000"/>
                            </p:stCondLst>
                            <p:childTnLst>
                              <p:par>
                                <p:cTn id="9" presetID="21"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500"/>
                                        <p:tgtEl>
                                          <p:spTgt spid="6"/>
                                        </p:tgtEl>
                                      </p:cBhvr>
                                    </p:animEffect>
                                  </p:childTnLst>
                                </p:cTn>
                              </p:par>
                            </p:childTnLst>
                          </p:cTn>
                        </p:par>
                        <p:par>
                          <p:cTn id="12" fill="hold">
                            <p:stCondLst>
                              <p:cond delay="2500"/>
                            </p:stCondLst>
                            <p:childTnLst>
                              <p:par>
                                <p:cTn id="13" presetID="12" presetClass="entr" presetSubtype="4"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p:tgtEl>
                                          <p:spTgt spid="7"/>
                                        </p:tgtEl>
                                        <p:attrNameLst>
                                          <p:attrName>ppt_y</p:attrName>
                                        </p:attrNameLst>
                                      </p:cBhvr>
                                      <p:tavLst>
                                        <p:tav tm="0">
                                          <p:val>
                                            <p:strVal val="#ppt_y+#ppt_h*1.125000"/>
                                          </p:val>
                                        </p:tav>
                                        <p:tav tm="100000">
                                          <p:val>
                                            <p:strVal val="#ppt_y"/>
                                          </p:val>
                                        </p:tav>
                                      </p:tavLst>
                                    </p:anim>
                                    <p:animEffect transition="in" filter="wipe(up)">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heel(1)">
                                      <p:cBhvr>
                                        <p:cTn id="21" dur="500"/>
                                        <p:tgtEl>
                                          <p:spTgt spid="8"/>
                                        </p:tgtEl>
                                      </p:cBhvr>
                                    </p:animEffect>
                                  </p:childTnLst>
                                </p:cTn>
                              </p:par>
                            </p:childTnLst>
                          </p:cTn>
                        </p:par>
                        <p:par>
                          <p:cTn id="22" fill="hold">
                            <p:stCondLst>
                              <p:cond delay="500"/>
                            </p:stCondLst>
                            <p:childTnLst>
                              <p:par>
                                <p:cTn id="23" presetID="12" presetClass="entr" presetSubtype="4"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p:tgtEl>
                                          <p:spTgt spid="9"/>
                                        </p:tgtEl>
                                        <p:attrNameLst>
                                          <p:attrName>ppt_y</p:attrName>
                                        </p:attrNameLst>
                                      </p:cBhvr>
                                      <p:tavLst>
                                        <p:tav tm="0">
                                          <p:val>
                                            <p:strVal val="#ppt_y+#ppt_h*1.125000"/>
                                          </p:val>
                                        </p:tav>
                                        <p:tav tm="100000">
                                          <p:val>
                                            <p:strVal val="#ppt_y"/>
                                          </p:val>
                                        </p:tav>
                                      </p:tavLst>
                                    </p:anim>
                                    <p:animEffect transition="in" filter="wipe(up)">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00"/>
                                        <p:tgtEl>
                                          <p:spTgt spid="10"/>
                                        </p:tgtEl>
                                      </p:cBhvr>
                                    </p:animEffect>
                                  </p:childTnLst>
                                </p:cTn>
                              </p:par>
                            </p:childTnLst>
                          </p:cTn>
                        </p:par>
                        <p:par>
                          <p:cTn id="32" fill="hold">
                            <p:stCondLst>
                              <p:cond delay="500"/>
                            </p:stCondLst>
                            <p:childTnLst>
                              <p:par>
                                <p:cTn id="33" presetID="12" presetClass="entr" presetSubtype="4"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p:tgtEl>
                                          <p:spTgt spid="11"/>
                                        </p:tgtEl>
                                        <p:attrNameLst>
                                          <p:attrName>ppt_y</p:attrName>
                                        </p:attrNameLst>
                                      </p:cBhvr>
                                      <p:tavLst>
                                        <p:tav tm="0">
                                          <p:val>
                                            <p:strVal val="#ppt_y+#ppt_h*1.125000"/>
                                          </p:val>
                                        </p:tav>
                                        <p:tav tm="100000">
                                          <p:val>
                                            <p:strVal val="#ppt_y"/>
                                          </p:val>
                                        </p:tav>
                                      </p:tavLst>
                                    </p:anim>
                                    <p:animEffect transition="in" filter="wipe(up)">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heel(1)">
                                      <p:cBhvr>
                                        <p:cTn id="41" dur="500"/>
                                        <p:tgtEl>
                                          <p:spTgt spid="12"/>
                                        </p:tgtEl>
                                      </p:cBhvr>
                                    </p:animEffect>
                                  </p:childTnLst>
                                </p:cTn>
                              </p:par>
                            </p:childTnLst>
                          </p:cTn>
                        </p:par>
                        <p:par>
                          <p:cTn id="42" fill="hold">
                            <p:stCondLst>
                              <p:cond delay="500"/>
                            </p:stCondLst>
                            <p:childTnLst>
                              <p:par>
                                <p:cTn id="43" presetID="12" presetClass="entr" presetSubtype="4"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p:tgtEl>
                                          <p:spTgt spid="13"/>
                                        </p:tgtEl>
                                        <p:attrNameLst>
                                          <p:attrName>ppt_y</p:attrName>
                                        </p:attrNameLst>
                                      </p:cBhvr>
                                      <p:tavLst>
                                        <p:tav tm="0">
                                          <p:val>
                                            <p:strVal val="#ppt_y+#ppt_h*1.125000"/>
                                          </p:val>
                                        </p:tav>
                                        <p:tav tm="100000">
                                          <p:val>
                                            <p:strVal val="#ppt_y"/>
                                          </p:val>
                                        </p:tav>
                                      </p:tavLst>
                                    </p:anim>
                                    <p:animEffect transition="in" filter="wipe(up)">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heel(1)">
                                      <p:cBhvr>
                                        <p:cTn id="51" dur="500"/>
                                        <p:tgtEl>
                                          <p:spTgt spid="14"/>
                                        </p:tgtEl>
                                      </p:cBhvr>
                                    </p:animEffect>
                                  </p:childTnLst>
                                </p:cTn>
                              </p:par>
                            </p:childTnLst>
                          </p:cTn>
                        </p:par>
                        <p:par>
                          <p:cTn id="52" fill="hold">
                            <p:stCondLst>
                              <p:cond delay="500"/>
                            </p:stCondLst>
                            <p:childTnLst>
                              <p:par>
                                <p:cTn id="53" presetID="12" presetClass="entr" presetSubtype="4"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p:tgtEl>
                                          <p:spTgt spid="15"/>
                                        </p:tgtEl>
                                        <p:attrNameLst>
                                          <p:attrName>ppt_y</p:attrName>
                                        </p:attrNameLst>
                                      </p:cBhvr>
                                      <p:tavLst>
                                        <p:tav tm="0">
                                          <p:val>
                                            <p:strVal val="#ppt_y+#ppt_h*1.125000"/>
                                          </p:val>
                                        </p:tav>
                                        <p:tav tm="100000">
                                          <p:val>
                                            <p:strVal val="#ppt_y"/>
                                          </p:val>
                                        </p:tav>
                                      </p:tavLst>
                                    </p:anim>
                                    <p:animEffect transition="in" filter="wipe(up)">
                                      <p:cBhvr>
                                        <p:cTn id="5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P spid="13"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0F17731-B0DA-5047-C06E-089E5D74B839}"/>
              </a:ext>
            </a:extLst>
          </p:cNvPr>
          <p:cNvSpPr>
            <a:spLocks noGrp="1"/>
          </p:cNvSpPr>
          <p:nvPr>
            <p:ph type="body" sz="quarter" idx="13"/>
          </p:nvPr>
        </p:nvSpPr>
        <p:spPr/>
        <p:txBody>
          <a:bodyPr>
            <a:normAutofit/>
          </a:bodyPr>
          <a:lstStyle/>
          <a:p>
            <a:r>
              <a:rPr lang="en-ZA" sz="2800" dirty="0">
                <a:latin typeface="Gilroy ExtraBold" panose="00000900000000000000" pitchFamily="2" charset="0"/>
              </a:rPr>
              <a:t>What are NAMGHA’s Objectives?</a:t>
            </a:r>
            <a:endParaRPr lang="en-NA" sz="2800" dirty="0">
              <a:latin typeface="Gilroy ExtraBold" panose="00000900000000000000" pitchFamily="2" charset="0"/>
            </a:endParaRPr>
          </a:p>
        </p:txBody>
      </p:sp>
      <p:sp>
        <p:nvSpPr>
          <p:cNvPr id="4" name="Slide Number Placeholder 3">
            <a:extLst>
              <a:ext uri="{FF2B5EF4-FFF2-40B4-BE49-F238E27FC236}">
                <a16:creationId xmlns:a16="http://schemas.microsoft.com/office/drawing/2014/main" id="{A5557A27-0F07-94AB-D46D-A997EF0C3CDB}"/>
              </a:ext>
            </a:extLst>
          </p:cNvPr>
          <p:cNvSpPr>
            <a:spLocks noGrp="1"/>
          </p:cNvSpPr>
          <p:nvPr>
            <p:ph type="sldNum" sz="quarter" idx="4"/>
          </p:nvPr>
        </p:nvSpPr>
        <p:spPr/>
        <p:txBody>
          <a:bodyPr/>
          <a:lstStyle/>
          <a:p>
            <a:r>
              <a:rPr lang="en-ZA"/>
              <a:t># </a:t>
            </a:r>
            <a:fld id="{7CCA5DBB-C2E2-404A-B2E1-071CDC4A3D58}" type="slidenum">
              <a:rPr lang="en-ZA" smtClean="0"/>
              <a:pPr/>
              <a:t>5</a:t>
            </a:fld>
            <a:endParaRPr lang="en-ZA" dirty="0"/>
          </a:p>
        </p:txBody>
      </p:sp>
      <p:sp>
        <p:nvSpPr>
          <p:cNvPr id="20" name="Rectangle: Top Corners One Rounded and One Snipped 20">
            <a:extLst>
              <a:ext uri="{FF2B5EF4-FFF2-40B4-BE49-F238E27FC236}">
                <a16:creationId xmlns:a16="http://schemas.microsoft.com/office/drawing/2014/main" id="{73CF99DA-C012-2695-48D0-6A1EFF72DCAD}"/>
              </a:ext>
            </a:extLst>
          </p:cNvPr>
          <p:cNvSpPr/>
          <p:nvPr/>
        </p:nvSpPr>
        <p:spPr>
          <a:xfrm>
            <a:off x="537416" y="1508373"/>
            <a:ext cx="5257323" cy="813256"/>
          </a:xfrm>
          <a:prstGeom prst="snipRoundRect">
            <a:avLst/>
          </a:prstGeom>
          <a:scene3d>
            <a:camera prst="orthographicFront"/>
            <a:lightRig rig="threePt" dir="t">
              <a:rot lat="0" lon="0" rev="7500000"/>
            </a:lightRig>
          </a:scene3d>
          <a:sp3d z="-152400" extrusionH="63500" prstMaterial="dkEdge">
            <a:bevelT w="144450" h="363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350" tIns="67402" rIns="189504" bIns="67401" numCol="1" spcCol="1270" anchor="t" anchorCtr="0">
            <a:noAutofit/>
          </a:bodyPr>
          <a:lstStyle/>
          <a:p>
            <a:pPr marL="57150" lvl="1" indent="-57150" algn="l" defTabSz="444500">
              <a:lnSpc>
                <a:spcPct val="90000"/>
              </a:lnSpc>
              <a:spcBef>
                <a:spcPct val="0"/>
              </a:spcBef>
              <a:spcAft>
                <a:spcPct val="15000"/>
              </a:spcAft>
              <a:buFont typeface="Arial" panose="020B0604020202020204" pitchFamily="34" charset="0"/>
              <a:buChar char="•"/>
            </a:pPr>
            <a:r>
              <a:rPr lang="en-US" sz="1000" kern="1200" dirty="0"/>
              <a:t>Influence policies, legislation, regulation to support hydrogen-based energy development, demonstration, procurement and export</a:t>
            </a:r>
            <a:endParaRPr lang="en-ZA" sz="1000" kern="1200" dirty="0"/>
          </a:p>
          <a:p>
            <a:pPr marL="57150" lvl="1" indent="-57150" algn="l" defTabSz="444500">
              <a:lnSpc>
                <a:spcPct val="90000"/>
              </a:lnSpc>
              <a:spcBef>
                <a:spcPct val="0"/>
              </a:spcBef>
              <a:spcAft>
                <a:spcPct val="15000"/>
              </a:spcAft>
              <a:buFont typeface="Arial" panose="020B0604020202020204" pitchFamily="34" charset="0"/>
              <a:buChar char="•"/>
            </a:pPr>
            <a:r>
              <a:rPr lang="en-GB" sz="1000" kern="1200" dirty="0"/>
              <a:t>Influence the policies of public and private sector organisations to support hydrogen-based energy deployment in Namibia as well as export to regional and international</a:t>
            </a:r>
            <a:r>
              <a:rPr lang="en-GB" sz="1000" b="1" kern="1200" dirty="0"/>
              <a:t> </a:t>
            </a:r>
            <a:r>
              <a:rPr lang="en-GB" sz="1000" kern="1200" dirty="0"/>
              <a:t>markets</a:t>
            </a:r>
            <a:endParaRPr lang="en-ZA" sz="1000" kern="1200" dirty="0"/>
          </a:p>
        </p:txBody>
      </p:sp>
      <p:sp>
        <p:nvSpPr>
          <p:cNvPr id="21" name="Freeform: Shape 21">
            <a:extLst>
              <a:ext uri="{FF2B5EF4-FFF2-40B4-BE49-F238E27FC236}">
                <a16:creationId xmlns:a16="http://schemas.microsoft.com/office/drawing/2014/main" id="{672EBDF5-7B15-E423-A6A7-57595D415BE1}"/>
              </a:ext>
            </a:extLst>
          </p:cNvPr>
          <p:cNvSpPr/>
          <p:nvPr/>
        </p:nvSpPr>
        <p:spPr>
          <a:xfrm>
            <a:off x="537417" y="1225533"/>
            <a:ext cx="2340000" cy="270000"/>
          </a:xfrm>
          <a:custGeom>
            <a:avLst/>
            <a:gdLst>
              <a:gd name="connsiteX0" fmla="*/ 0 w 924696"/>
              <a:gd name="connsiteY0" fmla="*/ 81404 h 488412"/>
              <a:gd name="connsiteX1" fmla="*/ 81404 w 924696"/>
              <a:gd name="connsiteY1" fmla="*/ 0 h 488412"/>
              <a:gd name="connsiteX2" fmla="*/ 843292 w 924696"/>
              <a:gd name="connsiteY2" fmla="*/ 0 h 488412"/>
              <a:gd name="connsiteX3" fmla="*/ 924696 w 924696"/>
              <a:gd name="connsiteY3" fmla="*/ 81404 h 488412"/>
              <a:gd name="connsiteX4" fmla="*/ 924696 w 924696"/>
              <a:gd name="connsiteY4" fmla="*/ 407008 h 488412"/>
              <a:gd name="connsiteX5" fmla="*/ 843292 w 924696"/>
              <a:gd name="connsiteY5" fmla="*/ 488412 h 488412"/>
              <a:gd name="connsiteX6" fmla="*/ 81404 w 924696"/>
              <a:gd name="connsiteY6" fmla="*/ 488412 h 488412"/>
              <a:gd name="connsiteX7" fmla="*/ 0 w 924696"/>
              <a:gd name="connsiteY7" fmla="*/ 407008 h 488412"/>
              <a:gd name="connsiteX8" fmla="*/ 0 w 924696"/>
              <a:gd name="connsiteY8" fmla="*/ 81404 h 48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4696" h="488412">
                <a:moveTo>
                  <a:pt x="0" y="81404"/>
                </a:moveTo>
                <a:cubicBezTo>
                  <a:pt x="0" y="36446"/>
                  <a:pt x="36446" y="0"/>
                  <a:pt x="81404" y="0"/>
                </a:cubicBezTo>
                <a:lnTo>
                  <a:pt x="843292" y="0"/>
                </a:lnTo>
                <a:cubicBezTo>
                  <a:pt x="888250" y="0"/>
                  <a:pt x="924696" y="36446"/>
                  <a:pt x="924696" y="81404"/>
                </a:cubicBezTo>
                <a:lnTo>
                  <a:pt x="924696" y="407008"/>
                </a:lnTo>
                <a:cubicBezTo>
                  <a:pt x="924696" y="451966"/>
                  <a:pt x="888250" y="488412"/>
                  <a:pt x="843292" y="488412"/>
                </a:cubicBezTo>
                <a:lnTo>
                  <a:pt x="81404" y="488412"/>
                </a:lnTo>
                <a:cubicBezTo>
                  <a:pt x="36446" y="488412"/>
                  <a:pt x="0" y="451966"/>
                  <a:pt x="0" y="407008"/>
                </a:cubicBezTo>
                <a:lnTo>
                  <a:pt x="0" y="81404"/>
                </a:lnTo>
                <a:close/>
              </a:path>
            </a:pathLst>
          </a:custGeom>
          <a:solidFill>
            <a:srgbClr val="267D3D"/>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61942" tIns="42892" rIns="61942" bIns="42892" numCol="1" spcCol="1270" anchor="ctr" anchorCtr="0">
            <a:noAutofit/>
          </a:bodyPr>
          <a:lstStyle/>
          <a:p>
            <a:pPr marL="0" lvl="0" indent="0" algn="ctr" defTabSz="444500">
              <a:lnSpc>
                <a:spcPct val="90000"/>
              </a:lnSpc>
              <a:spcBef>
                <a:spcPct val="0"/>
              </a:spcBef>
              <a:spcAft>
                <a:spcPct val="35000"/>
              </a:spcAft>
              <a:buFont typeface="+mj-lt"/>
              <a:buNone/>
            </a:pPr>
            <a:r>
              <a:rPr lang="en-US" sz="1000" b="1" kern="1200" dirty="0"/>
              <a:t>Policy, Legislation &amp; Regulation</a:t>
            </a:r>
            <a:endParaRPr lang="en-ZA" sz="1000" b="1" kern="1200" dirty="0"/>
          </a:p>
        </p:txBody>
      </p:sp>
      <p:sp>
        <p:nvSpPr>
          <p:cNvPr id="22" name="Rectangle: Top Corners One Rounded and One Snipped 22">
            <a:extLst>
              <a:ext uri="{FF2B5EF4-FFF2-40B4-BE49-F238E27FC236}">
                <a16:creationId xmlns:a16="http://schemas.microsoft.com/office/drawing/2014/main" id="{9452444C-18F2-8FDE-1728-6E655BD60671}"/>
              </a:ext>
            </a:extLst>
          </p:cNvPr>
          <p:cNvSpPr/>
          <p:nvPr/>
        </p:nvSpPr>
        <p:spPr>
          <a:xfrm>
            <a:off x="6108768" y="1513946"/>
            <a:ext cx="5257321" cy="1112598"/>
          </a:xfrm>
          <a:prstGeom prst="snipRoundRect">
            <a:avLst/>
          </a:prstGeom>
          <a:scene3d>
            <a:camera prst="orthographicFront"/>
            <a:lightRig rig="threePt" dir="t">
              <a:rot lat="0" lon="0" rev="7500000"/>
            </a:lightRig>
          </a:scene3d>
          <a:sp3d z="-152400" extrusionH="63500" prstMaterial="dkEdge">
            <a:bevelT w="144450" h="363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350" tIns="67402" rIns="189504" bIns="67401" numCol="1" spcCol="1270" anchor="t" anchorCtr="0">
            <a:noAutofit/>
          </a:bodyPr>
          <a:lstStyle/>
          <a:p>
            <a:pPr marL="57150" lvl="1" indent="-57150" defTabSz="444500">
              <a:lnSpc>
                <a:spcPct val="90000"/>
              </a:lnSpc>
              <a:spcBef>
                <a:spcPct val="0"/>
              </a:spcBef>
              <a:spcAft>
                <a:spcPct val="15000"/>
              </a:spcAft>
              <a:buFont typeface="Arial" panose="020B0604020202020204" pitchFamily="34" charset="0"/>
              <a:buChar char="•"/>
            </a:pPr>
            <a:r>
              <a:rPr lang="en-US" sz="1000" dirty="0"/>
              <a:t>Promote the development of a robust export market, channels, infrastructure</a:t>
            </a:r>
          </a:p>
          <a:p>
            <a:pPr marL="57150" lvl="1" indent="-57150" defTabSz="444500">
              <a:lnSpc>
                <a:spcPct val="90000"/>
              </a:lnSpc>
              <a:spcBef>
                <a:spcPct val="0"/>
              </a:spcBef>
              <a:spcAft>
                <a:spcPct val="15000"/>
              </a:spcAft>
              <a:buFont typeface="Arial" panose="020B0604020202020204" pitchFamily="34" charset="0"/>
              <a:buChar char="•"/>
            </a:pPr>
            <a:r>
              <a:rPr lang="en-US" sz="1000" dirty="0"/>
              <a:t>Promote the development of a local industry for the deployment of green hydrogen-based products</a:t>
            </a:r>
          </a:p>
          <a:p>
            <a:pPr marL="57150" lvl="1" indent="-57150" defTabSz="444500">
              <a:lnSpc>
                <a:spcPct val="90000"/>
              </a:lnSpc>
              <a:spcBef>
                <a:spcPct val="0"/>
              </a:spcBef>
              <a:spcAft>
                <a:spcPct val="15000"/>
              </a:spcAft>
              <a:buFont typeface="Arial" panose="020B0604020202020204" pitchFamily="34" charset="0"/>
              <a:buChar char="•"/>
            </a:pPr>
            <a:r>
              <a:rPr lang="en-GB" sz="1000" dirty="0"/>
              <a:t>Advocate strongly for a positive social, political and economic environment for the development of hydrogen-based energy in Namibia, for the Namibian market as well as for regional and international markets</a:t>
            </a:r>
            <a:endParaRPr lang="en-US" sz="1000" dirty="0"/>
          </a:p>
        </p:txBody>
      </p:sp>
      <p:sp>
        <p:nvSpPr>
          <p:cNvPr id="23" name="Freeform: Shape 23">
            <a:extLst>
              <a:ext uri="{FF2B5EF4-FFF2-40B4-BE49-F238E27FC236}">
                <a16:creationId xmlns:a16="http://schemas.microsoft.com/office/drawing/2014/main" id="{9898166A-948C-5458-AF9D-24D350F09FA3}"/>
              </a:ext>
            </a:extLst>
          </p:cNvPr>
          <p:cNvSpPr/>
          <p:nvPr/>
        </p:nvSpPr>
        <p:spPr>
          <a:xfrm>
            <a:off x="6108768" y="1223919"/>
            <a:ext cx="2340000" cy="270000"/>
          </a:xfrm>
          <a:custGeom>
            <a:avLst/>
            <a:gdLst>
              <a:gd name="connsiteX0" fmla="*/ 0 w 924696"/>
              <a:gd name="connsiteY0" fmla="*/ 81404 h 488412"/>
              <a:gd name="connsiteX1" fmla="*/ 81404 w 924696"/>
              <a:gd name="connsiteY1" fmla="*/ 0 h 488412"/>
              <a:gd name="connsiteX2" fmla="*/ 843292 w 924696"/>
              <a:gd name="connsiteY2" fmla="*/ 0 h 488412"/>
              <a:gd name="connsiteX3" fmla="*/ 924696 w 924696"/>
              <a:gd name="connsiteY3" fmla="*/ 81404 h 488412"/>
              <a:gd name="connsiteX4" fmla="*/ 924696 w 924696"/>
              <a:gd name="connsiteY4" fmla="*/ 407008 h 488412"/>
              <a:gd name="connsiteX5" fmla="*/ 843292 w 924696"/>
              <a:gd name="connsiteY5" fmla="*/ 488412 h 488412"/>
              <a:gd name="connsiteX6" fmla="*/ 81404 w 924696"/>
              <a:gd name="connsiteY6" fmla="*/ 488412 h 488412"/>
              <a:gd name="connsiteX7" fmla="*/ 0 w 924696"/>
              <a:gd name="connsiteY7" fmla="*/ 407008 h 488412"/>
              <a:gd name="connsiteX8" fmla="*/ 0 w 924696"/>
              <a:gd name="connsiteY8" fmla="*/ 81404 h 48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4696" h="488412">
                <a:moveTo>
                  <a:pt x="0" y="81404"/>
                </a:moveTo>
                <a:cubicBezTo>
                  <a:pt x="0" y="36446"/>
                  <a:pt x="36446" y="0"/>
                  <a:pt x="81404" y="0"/>
                </a:cubicBezTo>
                <a:lnTo>
                  <a:pt x="843292" y="0"/>
                </a:lnTo>
                <a:cubicBezTo>
                  <a:pt x="888250" y="0"/>
                  <a:pt x="924696" y="36446"/>
                  <a:pt x="924696" y="81404"/>
                </a:cubicBezTo>
                <a:lnTo>
                  <a:pt x="924696" y="407008"/>
                </a:lnTo>
                <a:cubicBezTo>
                  <a:pt x="924696" y="451966"/>
                  <a:pt x="888250" y="488412"/>
                  <a:pt x="843292" y="488412"/>
                </a:cubicBezTo>
                <a:lnTo>
                  <a:pt x="81404" y="488412"/>
                </a:lnTo>
                <a:cubicBezTo>
                  <a:pt x="36446" y="488412"/>
                  <a:pt x="0" y="451966"/>
                  <a:pt x="0" y="407008"/>
                </a:cubicBezTo>
                <a:lnTo>
                  <a:pt x="0" y="81404"/>
                </a:lnTo>
                <a:close/>
              </a:path>
            </a:pathLst>
          </a:custGeom>
          <a:solidFill>
            <a:srgbClr val="224A7F"/>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965506"/>
              <a:satOff val="-2488"/>
              <a:lumOff val="-1681"/>
              <a:alphaOff val="0"/>
            </a:schemeClr>
          </a:fillRef>
          <a:effectRef idx="2">
            <a:schemeClr val="accent5">
              <a:hueOff val="-965506"/>
              <a:satOff val="-2488"/>
              <a:lumOff val="-1681"/>
              <a:alphaOff val="0"/>
            </a:schemeClr>
          </a:effectRef>
          <a:fontRef idx="minor">
            <a:schemeClr val="lt1"/>
          </a:fontRef>
        </p:style>
        <p:txBody>
          <a:bodyPr spcFirstLastPara="0" vert="horz" wrap="square" lIns="61942" tIns="42892" rIns="61942" bIns="42892" numCol="1" spcCol="1270" anchor="ctr" anchorCtr="0">
            <a:noAutofit/>
          </a:bodyPr>
          <a:lstStyle/>
          <a:p>
            <a:pPr marL="0" lvl="0" indent="0" algn="ctr" defTabSz="444500">
              <a:lnSpc>
                <a:spcPct val="90000"/>
              </a:lnSpc>
              <a:spcBef>
                <a:spcPct val="0"/>
              </a:spcBef>
              <a:spcAft>
                <a:spcPct val="35000"/>
              </a:spcAft>
              <a:buNone/>
            </a:pPr>
            <a:r>
              <a:rPr lang="en-US" sz="1000" b="1" kern="1200" dirty="0"/>
              <a:t>Markets and Channels</a:t>
            </a:r>
          </a:p>
        </p:txBody>
      </p:sp>
      <p:sp>
        <p:nvSpPr>
          <p:cNvPr id="24" name="Rectangle: Top Corners One Rounded and One Snipped 24">
            <a:extLst>
              <a:ext uri="{FF2B5EF4-FFF2-40B4-BE49-F238E27FC236}">
                <a16:creationId xmlns:a16="http://schemas.microsoft.com/office/drawing/2014/main" id="{546AEA44-5BCD-66BF-481B-B8E75AE0A01F}"/>
              </a:ext>
            </a:extLst>
          </p:cNvPr>
          <p:cNvSpPr/>
          <p:nvPr/>
        </p:nvSpPr>
        <p:spPr>
          <a:xfrm>
            <a:off x="537416" y="2724972"/>
            <a:ext cx="5257321" cy="555080"/>
          </a:xfrm>
          <a:prstGeom prst="snipRoundRect">
            <a:avLst/>
          </a:prstGeom>
          <a:scene3d>
            <a:camera prst="orthographicFront"/>
            <a:lightRig rig="threePt" dir="t">
              <a:rot lat="0" lon="0" rev="7500000"/>
            </a:lightRig>
          </a:scene3d>
          <a:sp3d z="-152400" extrusionH="63500" prstMaterial="dkEdge">
            <a:bevelT w="144450" h="363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350" tIns="67402" rIns="189504" bIns="67401" numCol="1" spcCol="1270" anchor="t" anchorCtr="0">
            <a:noAutofit/>
          </a:bodyPr>
          <a:lstStyle/>
          <a:p>
            <a:pPr marL="57150" lvl="1" indent="-57150" defTabSz="444500">
              <a:lnSpc>
                <a:spcPct val="90000"/>
              </a:lnSpc>
              <a:spcBef>
                <a:spcPct val="0"/>
              </a:spcBef>
              <a:spcAft>
                <a:spcPct val="15000"/>
              </a:spcAft>
              <a:buFont typeface="Arial" panose="020B0604020202020204" pitchFamily="34" charset="0"/>
              <a:buChar char="•"/>
            </a:pPr>
            <a:r>
              <a:rPr lang="en-GB" sz="1000" dirty="0"/>
              <a:t>Support the government of Namibia in the development of Namibia’s strategy for the development of scalable hydrogen production in phases and different geographic locations in Namibia for domestic, regional and international markets</a:t>
            </a:r>
            <a:endParaRPr lang="en-US" sz="1000" dirty="0"/>
          </a:p>
        </p:txBody>
      </p:sp>
      <p:sp>
        <p:nvSpPr>
          <p:cNvPr id="25" name="Freeform: Shape 25">
            <a:extLst>
              <a:ext uri="{FF2B5EF4-FFF2-40B4-BE49-F238E27FC236}">
                <a16:creationId xmlns:a16="http://schemas.microsoft.com/office/drawing/2014/main" id="{21E99206-E5A8-E0C8-4465-4D10F2403C60}"/>
              </a:ext>
            </a:extLst>
          </p:cNvPr>
          <p:cNvSpPr/>
          <p:nvPr/>
        </p:nvSpPr>
        <p:spPr>
          <a:xfrm>
            <a:off x="537416" y="2446600"/>
            <a:ext cx="2340000" cy="270000"/>
          </a:xfrm>
          <a:custGeom>
            <a:avLst/>
            <a:gdLst>
              <a:gd name="connsiteX0" fmla="*/ 0 w 924696"/>
              <a:gd name="connsiteY0" fmla="*/ 81404 h 488412"/>
              <a:gd name="connsiteX1" fmla="*/ 81404 w 924696"/>
              <a:gd name="connsiteY1" fmla="*/ 0 h 488412"/>
              <a:gd name="connsiteX2" fmla="*/ 843292 w 924696"/>
              <a:gd name="connsiteY2" fmla="*/ 0 h 488412"/>
              <a:gd name="connsiteX3" fmla="*/ 924696 w 924696"/>
              <a:gd name="connsiteY3" fmla="*/ 81404 h 488412"/>
              <a:gd name="connsiteX4" fmla="*/ 924696 w 924696"/>
              <a:gd name="connsiteY4" fmla="*/ 407008 h 488412"/>
              <a:gd name="connsiteX5" fmla="*/ 843292 w 924696"/>
              <a:gd name="connsiteY5" fmla="*/ 488412 h 488412"/>
              <a:gd name="connsiteX6" fmla="*/ 81404 w 924696"/>
              <a:gd name="connsiteY6" fmla="*/ 488412 h 488412"/>
              <a:gd name="connsiteX7" fmla="*/ 0 w 924696"/>
              <a:gd name="connsiteY7" fmla="*/ 407008 h 488412"/>
              <a:gd name="connsiteX8" fmla="*/ 0 w 924696"/>
              <a:gd name="connsiteY8" fmla="*/ 81404 h 48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4696" h="488412">
                <a:moveTo>
                  <a:pt x="0" y="81404"/>
                </a:moveTo>
                <a:cubicBezTo>
                  <a:pt x="0" y="36446"/>
                  <a:pt x="36446" y="0"/>
                  <a:pt x="81404" y="0"/>
                </a:cubicBezTo>
                <a:lnTo>
                  <a:pt x="843292" y="0"/>
                </a:lnTo>
                <a:cubicBezTo>
                  <a:pt x="888250" y="0"/>
                  <a:pt x="924696" y="36446"/>
                  <a:pt x="924696" y="81404"/>
                </a:cubicBezTo>
                <a:lnTo>
                  <a:pt x="924696" y="407008"/>
                </a:lnTo>
                <a:cubicBezTo>
                  <a:pt x="924696" y="451966"/>
                  <a:pt x="888250" y="488412"/>
                  <a:pt x="843292" y="488412"/>
                </a:cubicBezTo>
                <a:lnTo>
                  <a:pt x="81404" y="488412"/>
                </a:lnTo>
                <a:cubicBezTo>
                  <a:pt x="36446" y="488412"/>
                  <a:pt x="0" y="451966"/>
                  <a:pt x="0" y="407008"/>
                </a:cubicBezTo>
                <a:lnTo>
                  <a:pt x="0" y="81404"/>
                </a:lnTo>
                <a:close/>
              </a:path>
            </a:pathLst>
          </a:custGeom>
          <a:solidFill>
            <a:srgbClr val="224A7F"/>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1931012"/>
              <a:satOff val="-4977"/>
              <a:lumOff val="-3361"/>
              <a:alphaOff val="0"/>
            </a:schemeClr>
          </a:fillRef>
          <a:effectRef idx="2">
            <a:schemeClr val="accent5">
              <a:hueOff val="-1931012"/>
              <a:satOff val="-4977"/>
              <a:lumOff val="-3361"/>
              <a:alphaOff val="0"/>
            </a:schemeClr>
          </a:effectRef>
          <a:fontRef idx="minor">
            <a:schemeClr val="lt1"/>
          </a:fontRef>
        </p:style>
        <p:txBody>
          <a:bodyPr spcFirstLastPara="0" vert="horz" wrap="square" lIns="61942" tIns="42892" rIns="61942" bIns="42892" numCol="1" spcCol="1270" anchor="ctr" anchorCtr="0">
            <a:noAutofit/>
          </a:bodyPr>
          <a:lstStyle/>
          <a:p>
            <a:pPr marL="0" lvl="0" indent="0" algn="ctr" defTabSz="444500">
              <a:lnSpc>
                <a:spcPct val="90000"/>
              </a:lnSpc>
              <a:spcBef>
                <a:spcPct val="0"/>
              </a:spcBef>
              <a:spcAft>
                <a:spcPct val="35000"/>
              </a:spcAft>
              <a:buNone/>
            </a:pPr>
            <a:r>
              <a:rPr lang="en-US" sz="1000" b="1" kern="1200" dirty="0"/>
              <a:t>Project Development</a:t>
            </a:r>
          </a:p>
        </p:txBody>
      </p:sp>
      <p:sp>
        <p:nvSpPr>
          <p:cNvPr id="26" name="Rectangle: Top Corners One Rounded and One Snipped 26">
            <a:extLst>
              <a:ext uri="{FF2B5EF4-FFF2-40B4-BE49-F238E27FC236}">
                <a16:creationId xmlns:a16="http://schemas.microsoft.com/office/drawing/2014/main" id="{83C01D9D-2E86-A01E-FF87-6EA3A75B7778}"/>
              </a:ext>
            </a:extLst>
          </p:cNvPr>
          <p:cNvSpPr/>
          <p:nvPr/>
        </p:nvSpPr>
        <p:spPr>
          <a:xfrm>
            <a:off x="6108768" y="3048086"/>
            <a:ext cx="5257321" cy="1067001"/>
          </a:xfrm>
          <a:prstGeom prst="snipRoundRect">
            <a:avLst/>
          </a:prstGeom>
          <a:scene3d>
            <a:camera prst="orthographicFront"/>
            <a:lightRig rig="threePt" dir="t">
              <a:rot lat="0" lon="0" rev="7500000"/>
            </a:lightRig>
          </a:scene3d>
          <a:sp3d z="-152400" extrusionH="63500" prstMaterial="dkEdge">
            <a:bevelT w="144450" h="363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350" tIns="67402" rIns="189504" bIns="67401" numCol="1" spcCol="1270" anchor="t" anchorCtr="0">
            <a:noAutofit/>
          </a:bodyPr>
          <a:lstStyle/>
          <a:p>
            <a:pPr marL="57150" lvl="1" indent="-57150" defTabSz="444500">
              <a:lnSpc>
                <a:spcPct val="90000"/>
              </a:lnSpc>
              <a:spcBef>
                <a:spcPct val="0"/>
              </a:spcBef>
              <a:spcAft>
                <a:spcPct val="15000"/>
              </a:spcAft>
              <a:buFont typeface="Arial" panose="020B0604020202020204" pitchFamily="34" charset="0"/>
              <a:buChar char="•"/>
            </a:pPr>
            <a:r>
              <a:rPr lang="en-GB" sz="1000" dirty="0"/>
              <a:t>Provide a platform for the discussion and review of all developments within the field of the development of green hydrogen and hydro-chemicals as a key component towards a low carbon economy and the diversification of the Namibian export market</a:t>
            </a:r>
            <a:endParaRPr lang="en-US" sz="1000" dirty="0"/>
          </a:p>
          <a:p>
            <a:pPr marL="57150" lvl="1" indent="-57150" defTabSz="444500">
              <a:lnSpc>
                <a:spcPct val="90000"/>
              </a:lnSpc>
              <a:spcBef>
                <a:spcPct val="0"/>
              </a:spcBef>
              <a:spcAft>
                <a:spcPct val="15000"/>
              </a:spcAft>
              <a:buFont typeface="Arial" panose="020B0604020202020204" pitchFamily="34" charset="0"/>
              <a:buChar char="•"/>
            </a:pPr>
            <a:r>
              <a:rPr lang="en-GB" sz="1000" dirty="0"/>
              <a:t>Provide a common voice to answer concerns about hydrogen energy and related aspects</a:t>
            </a:r>
            <a:endParaRPr lang="en-US" sz="1000" dirty="0"/>
          </a:p>
          <a:p>
            <a:pPr marL="57150" lvl="1" indent="-57150" defTabSz="444500">
              <a:lnSpc>
                <a:spcPct val="90000"/>
              </a:lnSpc>
              <a:spcBef>
                <a:spcPct val="0"/>
              </a:spcBef>
              <a:spcAft>
                <a:spcPct val="15000"/>
              </a:spcAft>
              <a:buFont typeface="Arial" panose="020B0604020202020204" pitchFamily="34" charset="0"/>
              <a:buChar char="•"/>
            </a:pPr>
            <a:r>
              <a:rPr lang="en-GB" sz="1000" dirty="0"/>
              <a:t>Share non-commercially sensitive information and facilitating knowledge transfer</a:t>
            </a:r>
            <a:endParaRPr lang="en-US" sz="1000" dirty="0"/>
          </a:p>
        </p:txBody>
      </p:sp>
      <p:sp>
        <p:nvSpPr>
          <p:cNvPr id="27" name="Freeform: Shape 27">
            <a:extLst>
              <a:ext uri="{FF2B5EF4-FFF2-40B4-BE49-F238E27FC236}">
                <a16:creationId xmlns:a16="http://schemas.microsoft.com/office/drawing/2014/main" id="{5307F591-8EB2-CFFE-67F5-ACB83E9EC941}"/>
              </a:ext>
            </a:extLst>
          </p:cNvPr>
          <p:cNvSpPr/>
          <p:nvPr/>
        </p:nvSpPr>
        <p:spPr>
          <a:xfrm>
            <a:off x="6108768" y="2753878"/>
            <a:ext cx="2340000" cy="270000"/>
          </a:xfrm>
          <a:custGeom>
            <a:avLst/>
            <a:gdLst>
              <a:gd name="connsiteX0" fmla="*/ 0 w 924696"/>
              <a:gd name="connsiteY0" fmla="*/ 81404 h 488412"/>
              <a:gd name="connsiteX1" fmla="*/ 81404 w 924696"/>
              <a:gd name="connsiteY1" fmla="*/ 0 h 488412"/>
              <a:gd name="connsiteX2" fmla="*/ 843292 w 924696"/>
              <a:gd name="connsiteY2" fmla="*/ 0 h 488412"/>
              <a:gd name="connsiteX3" fmla="*/ 924696 w 924696"/>
              <a:gd name="connsiteY3" fmla="*/ 81404 h 488412"/>
              <a:gd name="connsiteX4" fmla="*/ 924696 w 924696"/>
              <a:gd name="connsiteY4" fmla="*/ 407008 h 488412"/>
              <a:gd name="connsiteX5" fmla="*/ 843292 w 924696"/>
              <a:gd name="connsiteY5" fmla="*/ 488412 h 488412"/>
              <a:gd name="connsiteX6" fmla="*/ 81404 w 924696"/>
              <a:gd name="connsiteY6" fmla="*/ 488412 h 488412"/>
              <a:gd name="connsiteX7" fmla="*/ 0 w 924696"/>
              <a:gd name="connsiteY7" fmla="*/ 407008 h 488412"/>
              <a:gd name="connsiteX8" fmla="*/ 0 w 924696"/>
              <a:gd name="connsiteY8" fmla="*/ 81404 h 48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4696" h="488412">
                <a:moveTo>
                  <a:pt x="0" y="81404"/>
                </a:moveTo>
                <a:cubicBezTo>
                  <a:pt x="0" y="36446"/>
                  <a:pt x="36446" y="0"/>
                  <a:pt x="81404" y="0"/>
                </a:cubicBezTo>
                <a:lnTo>
                  <a:pt x="843292" y="0"/>
                </a:lnTo>
                <a:cubicBezTo>
                  <a:pt x="888250" y="0"/>
                  <a:pt x="924696" y="36446"/>
                  <a:pt x="924696" y="81404"/>
                </a:cubicBezTo>
                <a:lnTo>
                  <a:pt x="924696" y="407008"/>
                </a:lnTo>
                <a:cubicBezTo>
                  <a:pt x="924696" y="451966"/>
                  <a:pt x="888250" y="488412"/>
                  <a:pt x="843292" y="488412"/>
                </a:cubicBezTo>
                <a:lnTo>
                  <a:pt x="81404" y="488412"/>
                </a:lnTo>
                <a:cubicBezTo>
                  <a:pt x="36446" y="488412"/>
                  <a:pt x="0" y="451966"/>
                  <a:pt x="0" y="407008"/>
                </a:cubicBezTo>
                <a:lnTo>
                  <a:pt x="0" y="81404"/>
                </a:lnTo>
                <a:close/>
              </a:path>
            </a:pathLst>
          </a:custGeom>
          <a:solidFill>
            <a:srgbClr val="CE2149"/>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2896518"/>
              <a:satOff val="-7465"/>
              <a:lumOff val="-5042"/>
              <a:alphaOff val="0"/>
            </a:schemeClr>
          </a:fillRef>
          <a:effectRef idx="2">
            <a:schemeClr val="accent5">
              <a:hueOff val="-2896518"/>
              <a:satOff val="-7465"/>
              <a:lumOff val="-5042"/>
              <a:alphaOff val="0"/>
            </a:schemeClr>
          </a:effectRef>
          <a:fontRef idx="minor">
            <a:schemeClr val="lt1"/>
          </a:fontRef>
        </p:style>
        <p:txBody>
          <a:bodyPr spcFirstLastPara="0" vert="horz" wrap="square" lIns="61942" tIns="42892" rIns="61942" bIns="42892" numCol="1" spcCol="1270" anchor="ctr" anchorCtr="0">
            <a:noAutofit/>
          </a:bodyPr>
          <a:lstStyle/>
          <a:p>
            <a:pPr marL="0" lvl="0" indent="0" algn="ctr" defTabSz="444500">
              <a:lnSpc>
                <a:spcPct val="90000"/>
              </a:lnSpc>
              <a:spcBef>
                <a:spcPct val="0"/>
              </a:spcBef>
              <a:spcAft>
                <a:spcPct val="35000"/>
              </a:spcAft>
              <a:buNone/>
            </a:pPr>
            <a:r>
              <a:rPr lang="en-US" sz="1000" b="1" kern="1200" dirty="0"/>
              <a:t>Know-how &amp; Information</a:t>
            </a:r>
          </a:p>
        </p:txBody>
      </p:sp>
      <p:sp>
        <p:nvSpPr>
          <p:cNvPr id="28" name="Rectangle: Top Corners One Rounded and One Snipped 28">
            <a:extLst>
              <a:ext uri="{FF2B5EF4-FFF2-40B4-BE49-F238E27FC236}">
                <a16:creationId xmlns:a16="http://schemas.microsoft.com/office/drawing/2014/main" id="{542CE8C6-BB74-D9DA-D32C-EC8F497751D6}"/>
              </a:ext>
            </a:extLst>
          </p:cNvPr>
          <p:cNvSpPr/>
          <p:nvPr/>
        </p:nvSpPr>
        <p:spPr>
          <a:xfrm>
            <a:off x="6108768" y="4525054"/>
            <a:ext cx="5257321" cy="703248"/>
          </a:xfrm>
          <a:prstGeom prst="snipRoundRect">
            <a:avLst/>
          </a:prstGeom>
          <a:scene3d>
            <a:camera prst="orthographicFront"/>
            <a:lightRig rig="threePt" dir="t">
              <a:rot lat="0" lon="0" rev="7500000"/>
            </a:lightRig>
          </a:scene3d>
          <a:sp3d z="-152400" extrusionH="63500" prstMaterial="dkEdge">
            <a:bevelT w="144450" h="363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350" tIns="67402" rIns="189504" bIns="67401" numCol="1" spcCol="1270" anchor="t" anchorCtr="0">
            <a:noAutofit/>
          </a:bodyPr>
          <a:lstStyle/>
          <a:p>
            <a:pPr marL="57150" lvl="1" indent="-57150" defTabSz="444500">
              <a:lnSpc>
                <a:spcPct val="90000"/>
              </a:lnSpc>
              <a:spcBef>
                <a:spcPct val="0"/>
              </a:spcBef>
              <a:spcAft>
                <a:spcPct val="15000"/>
              </a:spcAft>
              <a:buFont typeface="Arial" panose="020B0604020202020204" pitchFamily="34" charset="0"/>
              <a:buChar char="•"/>
            </a:pPr>
            <a:r>
              <a:rPr lang="en-GB" sz="1000" dirty="0"/>
              <a:t>Promote research and studies for the realization, also in collaboration with third parties, of integrated systems for the production of energy from hydrogen and for the optimal choice between different options that can be adopted for its storage, transport and use</a:t>
            </a:r>
            <a:endParaRPr lang="en-US" sz="1000" dirty="0"/>
          </a:p>
        </p:txBody>
      </p:sp>
      <p:sp>
        <p:nvSpPr>
          <p:cNvPr id="29" name="Freeform: Shape 29">
            <a:extLst>
              <a:ext uri="{FF2B5EF4-FFF2-40B4-BE49-F238E27FC236}">
                <a16:creationId xmlns:a16="http://schemas.microsoft.com/office/drawing/2014/main" id="{99F3A976-35A1-616F-57F0-7CB002BA8FE2}"/>
              </a:ext>
            </a:extLst>
          </p:cNvPr>
          <p:cNvSpPr/>
          <p:nvPr/>
        </p:nvSpPr>
        <p:spPr>
          <a:xfrm flipH="1">
            <a:off x="6108768" y="4238588"/>
            <a:ext cx="2340000" cy="270000"/>
          </a:xfrm>
          <a:custGeom>
            <a:avLst/>
            <a:gdLst>
              <a:gd name="connsiteX0" fmla="*/ 0 w 933260"/>
              <a:gd name="connsiteY0" fmla="*/ 81404 h 488412"/>
              <a:gd name="connsiteX1" fmla="*/ 81404 w 933260"/>
              <a:gd name="connsiteY1" fmla="*/ 0 h 488412"/>
              <a:gd name="connsiteX2" fmla="*/ 851856 w 933260"/>
              <a:gd name="connsiteY2" fmla="*/ 0 h 488412"/>
              <a:gd name="connsiteX3" fmla="*/ 933260 w 933260"/>
              <a:gd name="connsiteY3" fmla="*/ 81404 h 488412"/>
              <a:gd name="connsiteX4" fmla="*/ 933260 w 933260"/>
              <a:gd name="connsiteY4" fmla="*/ 407008 h 488412"/>
              <a:gd name="connsiteX5" fmla="*/ 851856 w 933260"/>
              <a:gd name="connsiteY5" fmla="*/ 488412 h 488412"/>
              <a:gd name="connsiteX6" fmla="*/ 81404 w 933260"/>
              <a:gd name="connsiteY6" fmla="*/ 488412 h 488412"/>
              <a:gd name="connsiteX7" fmla="*/ 0 w 933260"/>
              <a:gd name="connsiteY7" fmla="*/ 407008 h 488412"/>
              <a:gd name="connsiteX8" fmla="*/ 0 w 933260"/>
              <a:gd name="connsiteY8" fmla="*/ 81404 h 48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3260" h="488412">
                <a:moveTo>
                  <a:pt x="0" y="81404"/>
                </a:moveTo>
                <a:cubicBezTo>
                  <a:pt x="0" y="36446"/>
                  <a:pt x="36446" y="0"/>
                  <a:pt x="81404" y="0"/>
                </a:cubicBezTo>
                <a:lnTo>
                  <a:pt x="851856" y="0"/>
                </a:lnTo>
                <a:cubicBezTo>
                  <a:pt x="896814" y="0"/>
                  <a:pt x="933260" y="36446"/>
                  <a:pt x="933260" y="81404"/>
                </a:cubicBezTo>
                <a:lnTo>
                  <a:pt x="933260" y="407008"/>
                </a:lnTo>
                <a:cubicBezTo>
                  <a:pt x="933260" y="451966"/>
                  <a:pt x="896814" y="488412"/>
                  <a:pt x="851856" y="488412"/>
                </a:cubicBezTo>
                <a:lnTo>
                  <a:pt x="81404" y="488412"/>
                </a:lnTo>
                <a:cubicBezTo>
                  <a:pt x="36446" y="488412"/>
                  <a:pt x="0" y="451966"/>
                  <a:pt x="0" y="407008"/>
                </a:cubicBezTo>
                <a:lnTo>
                  <a:pt x="0" y="81404"/>
                </a:lnTo>
                <a:close/>
              </a:path>
            </a:pathLst>
          </a:custGeom>
          <a:solidFill>
            <a:srgbClr val="F7DD0F"/>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5793037"/>
              <a:satOff val="-14931"/>
              <a:lumOff val="-10084"/>
              <a:alphaOff val="0"/>
            </a:schemeClr>
          </a:fillRef>
          <a:effectRef idx="2">
            <a:schemeClr val="accent5">
              <a:hueOff val="-5793037"/>
              <a:satOff val="-14931"/>
              <a:lumOff val="-10084"/>
              <a:alphaOff val="0"/>
            </a:schemeClr>
          </a:effectRef>
          <a:fontRef idx="minor">
            <a:schemeClr val="lt1"/>
          </a:fontRef>
        </p:style>
        <p:txBody>
          <a:bodyPr spcFirstLastPara="0" vert="horz" wrap="square" lIns="61942" tIns="42892" rIns="61942" bIns="42892" numCol="1" spcCol="1270" anchor="ctr" anchorCtr="0">
            <a:noAutofit/>
          </a:bodyPr>
          <a:lstStyle/>
          <a:p>
            <a:pPr algn="ctr" defTabSz="444500">
              <a:lnSpc>
                <a:spcPct val="90000"/>
              </a:lnSpc>
              <a:spcBef>
                <a:spcPct val="0"/>
              </a:spcBef>
              <a:spcAft>
                <a:spcPct val="35000"/>
              </a:spcAft>
            </a:pPr>
            <a:r>
              <a:rPr lang="en-US" sz="1000" b="1" dirty="0">
                <a:solidFill>
                  <a:schemeClr val="tx1"/>
                </a:solidFill>
              </a:rPr>
              <a:t>Research and Development</a:t>
            </a:r>
          </a:p>
        </p:txBody>
      </p:sp>
      <p:sp>
        <p:nvSpPr>
          <p:cNvPr id="30" name="Rectangle: Top Corners One Rounded and One Snipped 30">
            <a:extLst>
              <a:ext uri="{FF2B5EF4-FFF2-40B4-BE49-F238E27FC236}">
                <a16:creationId xmlns:a16="http://schemas.microsoft.com/office/drawing/2014/main" id="{E9F1476B-7FD5-393C-5809-BD61669F8F57}"/>
              </a:ext>
            </a:extLst>
          </p:cNvPr>
          <p:cNvSpPr/>
          <p:nvPr/>
        </p:nvSpPr>
        <p:spPr>
          <a:xfrm>
            <a:off x="537416" y="3678813"/>
            <a:ext cx="5257321" cy="473980"/>
          </a:xfrm>
          <a:prstGeom prst="snipRoundRect">
            <a:avLst/>
          </a:prstGeom>
          <a:scene3d>
            <a:camera prst="orthographicFront"/>
            <a:lightRig rig="threePt" dir="t">
              <a:rot lat="0" lon="0" rev="7500000"/>
            </a:lightRig>
          </a:scene3d>
          <a:sp3d z="-152400" extrusionH="63500" prstMaterial="dkEdge">
            <a:bevelT w="144450" h="363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350" tIns="67402" rIns="189504" bIns="67401" numCol="1" spcCol="1270" anchor="t" anchorCtr="0">
            <a:noAutofit/>
          </a:bodyPr>
          <a:lstStyle/>
          <a:p>
            <a:pPr marL="57150" lvl="1" indent="-57150" defTabSz="444500">
              <a:lnSpc>
                <a:spcPct val="90000"/>
              </a:lnSpc>
              <a:spcBef>
                <a:spcPct val="0"/>
              </a:spcBef>
              <a:spcAft>
                <a:spcPct val="15000"/>
              </a:spcAft>
              <a:buFont typeface="Arial" panose="020B0604020202020204" pitchFamily="34" charset="0"/>
              <a:buChar char="•"/>
            </a:pPr>
            <a:r>
              <a:rPr lang="en-US" sz="1000" dirty="0"/>
              <a:t>Promote the implementation of certification, best practices, standards and technology to proof the provenance green hydrogen-based energy products</a:t>
            </a:r>
          </a:p>
        </p:txBody>
      </p:sp>
      <p:sp>
        <p:nvSpPr>
          <p:cNvPr id="31" name="Freeform: Shape 31">
            <a:extLst>
              <a:ext uri="{FF2B5EF4-FFF2-40B4-BE49-F238E27FC236}">
                <a16:creationId xmlns:a16="http://schemas.microsoft.com/office/drawing/2014/main" id="{5F405FD7-D312-6287-4636-13E579A18848}"/>
              </a:ext>
            </a:extLst>
          </p:cNvPr>
          <p:cNvSpPr/>
          <p:nvPr/>
        </p:nvSpPr>
        <p:spPr>
          <a:xfrm>
            <a:off x="542589" y="3401767"/>
            <a:ext cx="2340000" cy="270000"/>
          </a:xfrm>
          <a:custGeom>
            <a:avLst/>
            <a:gdLst>
              <a:gd name="connsiteX0" fmla="*/ 0 w 924696"/>
              <a:gd name="connsiteY0" fmla="*/ 81404 h 488412"/>
              <a:gd name="connsiteX1" fmla="*/ 81404 w 924696"/>
              <a:gd name="connsiteY1" fmla="*/ 0 h 488412"/>
              <a:gd name="connsiteX2" fmla="*/ 843292 w 924696"/>
              <a:gd name="connsiteY2" fmla="*/ 0 h 488412"/>
              <a:gd name="connsiteX3" fmla="*/ 924696 w 924696"/>
              <a:gd name="connsiteY3" fmla="*/ 81404 h 488412"/>
              <a:gd name="connsiteX4" fmla="*/ 924696 w 924696"/>
              <a:gd name="connsiteY4" fmla="*/ 407008 h 488412"/>
              <a:gd name="connsiteX5" fmla="*/ 843292 w 924696"/>
              <a:gd name="connsiteY5" fmla="*/ 488412 h 488412"/>
              <a:gd name="connsiteX6" fmla="*/ 81404 w 924696"/>
              <a:gd name="connsiteY6" fmla="*/ 488412 h 488412"/>
              <a:gd name="connsiteX7" fmla="*/ 0 w 924696"/>
              <a:gd name="connsiteY7" fmla="*/ 407008 h 488412"/>
              <a:gd name="connsiteX8" fmla="*/ 0 w 924696"/>
              <a:gd name="connsiteY8" fmla="*/ 81404 h 48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4696" h="488412">
                <a:moveTo>
                  <a:pt x="0" y="81404"/>
                </a:moveTo>
                <a:cubicBezTo>
                  <a:pt x="0" y="36446"/>
                  <a:pt x="36446" y="0"/>
                  <a:pt x="81404" y="0"/>
                </a:cubicBezTo>
                <a:lnTo>
                  <a:pt x="843292" y="0"/>
                </a:lnTo>
                <a:cubicBezTo>
                  <a:pt x="888250" y="0"/>
                  <a:pt x="924696" y="36446"/>
                  <a:pt x="924696" y="81404"/>
                </a:cubicBezTo>
                <a:lnTo>
                  <a:pt x="924696" y="407008"/>
                </a:lnTo>
                <a:cubicBezTo>
                  <a:pt x="924696" y="451966"/>
                  <a:pt x="888250" y="488412"/>
                  <a:pt x="843292" y="488412"/>
                </a:cubicBezTo>
                <a:lnTo>
                  <a:pt x="81404" y="488412"/>
                </a:lnTo>
                <a:cubicBezTo>
                  <a:pt x="36446" y="488412"/>
                  <a:pt x="0" y="451966"/>
                  <a:pt x="0" y="407008"/>
                </a:cubicBezTo>
                <a:lnTo>
                  <a:pt x="0" y="81404"/>
                </a:lnTo>
                <a:close/>
              </a:path>
            </a:pathLst>
          </a:custGeom>
          <a:solidFill>
            <a:srgbClr val="CE2149"/>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4827531"/>
              <a:satOff val="-12442"/>
              <a:lumOff val="-8404"/>
              <a:alphaOff val="0"/>
            </a:schemeClr>
          </a:fillRef>
          <a:effectRef idx="2">
            <a:schemeClr val="accent5">
              <a:hueOff val="-4827531"/>
              <a:satOff val="-12442"/>
              <a:lumOff val="-8404"/>
              <a:alphaOff val="0"/>
            </a:schemeClr>
          </a:effectRef>
          <a:fontRef idx="minor">
            <a:schemeClr val="lt1"/>
          </a:fontRef>
        </p:style>
        <p:txBody>
          <a:bodyPr spcFirstLastPara="0" vert="horz" wrap="square" lIns="61942" tIns="42892" rIns="61942" bIns="42892" numCol="1" spcCol="1270" anchor="ctr" anchorCtr="0">
            <a:noAutofit/>
          </a:bodyPr>
          <a:lstStyle/>
          <a:p>
            <a:pPr marL="0" lvl="0" indent="0" algn="ctr" defTabSz="444500">
              <a:lnSpc>
                <a:spcPct val="90000"/>
              </a:lnSpc>
              <a:spcBef>
                <a:spcPct val="0"/>
              </a:spcBef>
              <a:spcAft>
                <a:spcPct val="35000"/>
              </a:spcAft>
              <a:buNone/>
            </a:pPr>
            <a:r>
              <a:rPr lang="en-US" sz="1000" b="1" kern="1200" dirty="0"/>
              <a:t>Certification</a:t>
            </a:r>
          </a:p>
        </p:txBody>
      </p:sp>
      <p:sp>
        <p:nvSpPr>
          <p:cNvPr id="32" name="Rectangle: Top Corners One Rounded and One Snipped 32">
            <a:extLst>
              <a:ext uri="{FF2B5EF4-FFF2-40B4-BE49-F238E27FC236}">
                <a16:creationId xmlns:a16="http://schemas.microsoft.com/office/drawing/2014/main" id="{A2170474-D861-1192-0DC1-D85BB181B0A0}"/>
              </a:ext>
            </a:extLst>
          </p:cNvPr>
          <p:cNvSpPr/>
          <p:nvPr/>
        </p:nvSpPr>
        <p:spPr>
          <a:xfrm>
            <a:off x="537415" y="4556068"/>
            <a:ext cx="5257321" cy="702930"/>
          </a:xfrm>
          <a:prstGeom prst="snipRoundRect">
            <a:avLst/>
          </a:prstGeom>
          <a:scene3d>
            <a:camera prst="orthographicFront"/>
            <a:lightRig rig="threePt" dir="t">
              <a:rot lat="0" lon="0" rev="7500000"/>
            </a:lightRig>
          </a:scene3d>
          <a:sp3d z="-152400" extrusionH="63500" prstMaterial="dkEdge">
            <a:bevelT w="144450" h="363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350" tIns="67402" rIns="189504" bIns="67401" numCol="1" spcCol="1270" anchor="t" anchorCtr="0">
            <a:noAutofit/>
          </a:bodyPr>
          <a:lstStyle/>
          <a:p>
            <a:pPr marL="57150" lvl="1" indent="-57150" defTabSz="444500">
              <a:lnSpc>
                <a:spcPct val="90000"/>
              </a:lnSpc>
              <a:spcBef>
                <a:spcPct val="0"/>
              </a:spcBef>
              <a:spcAft>
                <a:spcPct val="15000"/>
              </a:spcAft>
              <a:buFont typeface="Arial" panose="020B0604020202020204" pitchFamily="34" charset="0"/>
              <a:buChar char="•"/>
            </a:pPr>
            <a:r>
              <a:rPr lang="en-US" sz="1000" dirty="0"/>
              <a:t>Promote and support the development of a digital economy in the green hydrogen-based industry</a:t>
            </a:r>
            <a:endParaRPr lang="en-ZA" sz="1000" dirty="0"/>
          </a:p>
          <a:p>
            <a:pPr marL="57150" lvl="1" indent="-57150" defTabSz="444500">
              <a:lnSpc>
                <a:spcPct val="90000"/>
              </a:lnSpc>
              <a:spcBef>
                <a:spcPct val="0"/>
              </a:spcBef>
              <a:spcAft>
                <a:spcPct val="15000"/>
              </a:spcAft>
              <a:buFont typeface="Arial" panose="020B0604020202020204" pitchFamily="34" charset="0"/>
              <a:buChar char="•"/>
            </a:pPr>
            <a:r>
              <a:rPr lang="en-GB" sz="1000" dirty="0"/>
              <a:t>Promote and support the development of a Green Energy Development Coin or similar tokenisation utilising the opportunities from participating in a digital economy</a:t>
            </a:r>
            <a:endParaRPr lang="en-ZA" sz="1000" dirty="0"/>
          </a:p>
        </p:txBody>
      </p:sp>
      <p:sp>
        <p:nvSpPr>
          <p:cNvPr id="33" name="Freeform: Shape 33">
            <a:extLst>
              <a:ext uri="{FF2B5EF4-FFF2-40B4-BE49-F238E27FC236}">
                <a16:creationId xmlns:a16="http://schemas.microsoft.com/office/drawing/2014/main" id="{BEC9757F-2733-68DB-DBEB-3FD1462308C6}"/>
              </a:ext>
            </a:extLst>
          </p:cNvPr>
          <p:cNvSpPr/>
          <p:nvPr/>
        </p:nvSpPr>
        <p:spPr>
          <a:xfrm>
            <a:off x="542589" y="4279864"/>
            <a:ext cx="2340000" cy="270000"/>
          </a:xfrm>
          <a:custGeom>
            <a:avLst/>
            <a:gdLst>
              <a:gd name="connsiteX0" fmla="*/ 0 w 924696"/>
              <a:gd name="connsiteY0" fmla="*/ 81404 h 488412"/>
              <a:gd name="connsiteX1" fmla="*/ 81404 w 924696"/>
              <a:gd name="connsiteY1" fmla="*/ 0 h 488412"/>
              <a:gd name="connsiteX2" fmla="*/ 843292 w 924696"/>
              <a:gd name="connsiteY2" fmla="*/ 0 h 488412"/>
              <a:gd name="connsiteX3" fmla="*/ 924696 w 924696"/>
              <a:gd name="connsiteY3" fmla="*/ 81404 h 488412"/>
              <a:gd name="connsiteX4" fmla="*/ 924696 w 924696"/>
              <a:gd name="connsiteY4" fmla="*/ 407008 h 488412"/>
              <a:gd name="connsiteX5" fmla="*/ 843292 w 924696"/>
              <a:gd name="connsiteY5" fmla="*/ 488412 h 488412"/>
              <a:gd name="connsiteX6" fmla="*/ 81404 w 924696"/>
              <a:gd name="connsiteY6" fmla="*/ 488412 h 488412"/>
              <a:gd name="connsiteX7" fmla="*/ 0 w 924696"/>
              <a:gd name="connsiteY7" fmla="*/ 407008 h 488412"/>
              <a:gd name="connsiteX8" fmla="*/ 0 w 924696"/>
              <a:gd name="connsiteY8" fmla="*/ 81404 h 48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4696" h="488412">
                <a:moveTo>
                  <a:pt x="0" y="81404"/>
                </a:moveTo>
                <a:cubicBezTo>
                  <a:pt x="0" y="36446"/>
                  <a:pt x="36446" y="0"/>
                  <a:pt x="81404" y="0"/>
                </a:cubicBezTo>
                <a:lnTo>
                  <a:pt x="843292" y="0"/>
                </a:lnTo>
                <a:cubicBezTo>
                  <a:pt x="888250" y="0"/>
                  <a:pt x="924696" y="36446"/>
                  <a:pt x="924696" y="81404"/>
                </a:cubicBezTo>
                <a:lnTo>
                  <a:pt x="924696" y="407008"/>
                </a:lnTo>
                <a:cubicBezTo>
                  <a:pt x="924696" y="451966"/>
                  <a:pt x="888250" y="488412"/>
                  <a:pt x="843292" y="488412"/>
                </a:cubicBezTo>
                <a:lnTo>
                  <a:pt x="81404" y="488412"/>
                </a:lnTo>
                <a:cubicBezTo>
                  <a:pt x="36446" y="488412"/>
                  <a:pt x="0" y="451966"/>
                  <a:pt x="0" y="407008"/>
                </a:cubicBezTo>
                <a:lnTo>
                  <a:pt x="0" y="81404"/>
                </a:lnTo>
                <a:close/>
              </a:path>
            </a:pathLst>
          </a:custGeom>
          <a:solidFill>
            <a:srgbClr val="F7DD0F"/>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5793037"/>
              <a:satOff val="-14931"/>
              <a:lumOff val="-10084"/>
              <a:alphaOff val="0"/>
            </a:schemeClr>
          </a:fillRef>
          <a:effectRef idx="2">
            <a:schemeClr val="accent5">
              <a:hueOff val="-5793037"/>
              <a:satOff val="-14931"/>
              <a:lumOff val="-10084"/>
              <a:alphaOff val="0"/>
            </a:schemeClr>
          </a:effectRef>
          <a:fontRef idx="minor">
            <a:schemeClr val="lt1"/>
          </a:fontRef>
        </p:style>
        <p:txBody>
          <a:bodyPr spcFirstLastPara="0" vert="horz" wrap="square" lIns="61942" tIns="42892" rIns="61942" bIns="42892"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Digital economy</a:t>
            </a:r>
            <a:endParaRPr lang="en-ZA" sz="1000" b="1" kern="1200" dirty="0">
              <a:solidFill>
                <a:schemeClr val="tx1"/>
              </a:solidFill>
            </a:endParaRPr>
          </a:p>
        </p:txBody>
      </p:sp>
      <p:sp>
        <p:nvSpPr>
          <p:cNvPr id="34" name="Rectangle: Top Corners One Rounded and One Snipped 34">
            <a:extLst>
              <a:ext uri="{FF2B5EF4-FFF2-40B4-BE49-F238E27FC236}">
                <a16:creationId xmlns:a16="http://schemas.microsoft.com/office/drawing/2014/main" id="{D68EBCC7-3634-1325-DE48-EA25CCFA9A7F}"/>
              </a:ext>
            </a:extLst>
          </p:cNvPr>
          <p:cNvSpPr/>
          <p:nvPr/>
        </p:nvSpPr>
        <p:spPr>
          <a:xfrm>
            <a:off x="537415" y="5662273"/>
            <a:ext cx="5257321" cy="488412"/>
          </a:xfrm>
          <a:prstGeom prst="snipRoundRect">
            <a:avLst/>
          </a:prstGeom>
          <a:scene3d>
            <a:camera prst="orthographicFront"/>
            <a:lightRig rig="threePt" dir="t">
              <a:rot lat="0" lon="0" rev="7500000"/>
            </a:lightRig>
          </a:scene3d>
          <a:sp3d z="-152400" extrusionH="63500" prstMaterial="dkEdge">
            <a:bevelT w="144450" h="363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350" tIns="67402" rIns="189504" bIns="67401" numCol="1" spcCol="1270" anchor="t" anchorCtr="0">
            <a:noAutofit/>
          </a:bodyPr>
          <a:lstStyle/>
          <a:p>
            <a:pPr marL="57150" lvl="1" indent="-57150" defTabSz="444500">
              <a:lnSpc>
                <a:spcPct val="90000"/>
              </a:lnSpc>
              <a:spcBef>
                <a:spcPct val="0"/>
              </a:spcBef>
              <a:spcAft>
                <a:spcPct val="15000"/>
              </a:spcAft>
              <a:buFont typeface="Arial" panose="020B0604020202020204" pitchFamily="34" charset="0"/>
              <a:buChar char="•"/>
            </a:pPr>
            <a:r>
              <a:rPr lang="en-GB" sz="1000" dirty="0"/>
              <a:t>Promote funding opportunities for the deployment of hydrogen and the application of hydrogen and hydro-chemicals</a:t>
            </a:r>
            <a:endParaRPr lang="en-US" sz="1000" dirty="0"/>
          </a:p>
        </p:txBody>
      </p:sp>
      <p:sp>
        <p:nvSpPr>
          <p:cNvPr id="35" name="Freeform: Shape 35">
            <a:extLst>
              <a:ext uri="{FF2B5EF4-FFF2-40B4-BE49-F238E27FC236}">
                <a16:creationId xmlns:a16="http://schemas.microsoft.com/office/drawing/2014/main" id="{27D554F4-6170-8C13-5E03-DAD835A46A6A}"/>
              </a:ext>
            </a:extLst>
          </p:cNvPr>
          <p:cNvSpPr/>
          <p:nvPr/>
        </p:nvSpPr>
        <p:spPr>
          <a:xfrm>
            <a:off x="537416" y="5382164"/>
            <a:ext cx="2340000" cy="270000"/>
          </a:xfrm>
          <a:custGeom>
            <a:avLst/>
            <a:gdLst>
              <a:gd name="connsiteX0" fmla="*/ 0 w 924696"/>
              <a:gd name="connsiteY0" fmla="*/ 81404 h 488412"/>
              <a:gd name="connsiteX1" fmla="*/ 81404 w 924696"/>
              <a:gd name="connsiteY1" fmla="*/ 0 h 488412"/>
              <a:gd name="connsiteX2" fmla="*/ 843292 w 924696"/>
              <a:gd name="connsiteY2" fmla="*/ 0 h 488412"/>
              <a:gd name="connsiteX3" fmla="*/ 924696 w 924696"/>
              <a:gd name="connsiteY3" fmla="*/ 81404 h 488412"/>
              <a:gd name="connsiteX4" fmla="*/ 924696 w 924696"/>
              <a:gd name="connsiteY4" fmla="*/ 407008 h 488412"/>
              <a:gd name="connsiteX5" fmla="*/ 843292 w 924696"/>
              <a:gd name="connsiteY5" fmla="*/ 488412 h 488412"/>
              <a:gd name="connsiteX6" fmla="*/ 81404 w 924696"/>
              <a:gd name="connsiteY6" fmla="*/ 488412 h 488412"/>
              <a:gd name="connsiteX7" fmla="*/ 0 w 924696"/>
              <a:gd name="connsiteY7" fmla="*/ 407008 h 488412"/>
              <a:gd name="connsiteX8" fmla="*/ 0 w 924696"/>
              <a:gd name="connsiteY8" fmla="*/ 81404 h 48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4696" h="488412">
                <a:moveTo>
                  <a:pt x="0" y="81404"/>
                </a:moveTo>
                <a:cubicBezTo>
                  <a:pt x="0" y="36446"/>
                  <a:pt x="36446" y="0"/>
                  <a:pt x="81404" y="0"/>
                </a:cubicBezTo>
                <a:lnTo>
                  <a:pt x="843292" y="0"/>
                </a:lnTo>
                <a:cubicBezTo>
                  <a:pt x="888250" y="0"/>
                  <a:pt x="924696" y="36446"/>
                  <a:pt x="924696" y="81404"/>
                </a:cubicBezTo>
                <a:lnTo>
                  <a:pt x="924696" y="407008"/>
                </a:lnTo>
                <a:cubicBezTo>
                  <a:pt x="924696" y="451966"/>
                  <a:pt x="888250" y="488412"/>
                  <a:pt x="843292" y="488412"/>
                </a:cubicBezTo>
                <a:lnTo>
                  <a:pt x="81404" y="488412"/>
                </a:lnTo>
                <a:cubicBezTo>
                  <a:pt x="36446" y="488412"/>
                  <a:pt x="0" y="451966"/>
                  <a:pt x="0" y="407008"/>
                </a:cubicBezTo>
                <a:lnTo>
                  <a:pt x="0" y="81404"/>
                </a:lnTo>
                <a:close/>
              </a:path>
            </a:pathLst>
          </a:custGeom>
          <a:solidFill>
            <a:srgbClr val="267D3D"/>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6758543"/>
              <a:satOff val="-17419"/>
              <a:lumOff val="-11765"/>
              <a:alphaOff val="0"/>
            </a:schemeClr>
          </a:fillRef>
          <a:effectRef idx="2">
            <a:schemeClr val="accent5">
              <a:hueOff val="-6758543"/>
              <a:satOff val="-17419"/>
              <a:lumOff val="-11765"/>
              <a:alphaOff val="0"/>
            </a:schemeClr>
          </a:effectRef>
          <a:fontRef idx="minor">
            <a:schemeClr val="lt1"/>
          </a:fontRef>
        </p:style>
        <p:txBody>
          <a:bodyPr spcFirstLastPara="0" vert="horz" wrap="square" lIns="61942" tIns="42892" rIns="61942" bIns="42892" numCol="1" spcCol="1270" anchor="ctr" anchorCtr="0">
            <a:noAutofit/>
          </a:bodyPr>
          <a:lstStyle/>
          <a:p>
            <a:pPr marL="0" lvl="0" indent="0" algn="ctr" defTabSz="444500">
              <a:lnSpc>
                <a:spcPct val="90000"/>
              </a:lnSpc>
              <a:spcBef>
                <a:spcPct val="0"/>
              </a:spcBef>
              <a:spcAft>
                <a:spcPct val="35000"/>
              </a:spcAft>
              <a:buNone/>
            </a:pPr>
            <a:r>
              <a:rPr lang="en-US" sz="1000" b="1" kern="1200" dirty="0"/>
              <a:t>Funding</a:t>
            </a:r>
          </a:p>
        </p:txBody>
      </p:sp>
    </p:spTree>
    <p:extLst>
      <p:ext uri="{BB962C8B-B14F-4D97-AF65-F5344CB8AC3E}">
        <p14:creationId xmlns:p14="http://schemas.microsoft.com/office/powerpoint/2010/main" val="27551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1"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p:tgtEl>
                                          <p:spTgt spid="20"/>
                                        </p:tgtEl>
                                        <p:attrNameLst>
                                          <p:attrName>ppt_y</p:attrName>
                                        </p:attrNameLst>
                                      </p:cBhvr>
                                      <p:tavLst>
                                        <p:tav tm="0">
                                          <p:val>
                                            <p:strVal val="#ppt_y-#ppt_h*1.125000"/>
                                          </p:val>
                                        </p:tav>
                                        <p:tav tm="100000">
                                          <p:val>
                                            <p:strVal val="#ppt_y"/>
                                          </p:val>
                                        </p:tav>
                                      </p:tavLst>
                                    </p:anim>
                                    <p:animEffect transition="in" filter="wipe(down)">
                                      <p:cBhvr>
                                        <p:cTn id="13" dur="500"/>
                                        <p:tgtEl>
                                          <p:spTgt spid="2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fill="hold"/>
                                        <p:tgtEl>
                                          <p:spTgt spid="25"/>
                                        </p:tgtEl>
                                        <p:attrNameLst>
                                          <p:attrName>ppt_x</p:attrName>
                                        </p:attrNameLst>
                                      </p:cBhvr>
                                      <p:tavLst>
                                        <p:tav tm="0">
                                          <p:val>
                                            <p:strVal val="0-#ppt_w/2"/>
                                          </p:val>
                                        </p:tav>
                                        <p:tav tm="100000">
                                          <p:val>
                                            <p:strVal val="#ppt_x"/>
                                          </p:val>
                                        </p:tav>
                                      </p:tavLst>
                                    </p:anim>
                                    <p:anim calcmode="lin" valueType="num">
                                      <p:cBhvr additive="base">
                                        <p:cTn id="19" dur="500" fill="hold"/>
                                        <p:tgtEl>
                                          <p:spTgt spid="25"/>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12" presetClass="entr" presetSubtype="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p:tgtEl>
                                          <p:spTgt spid="24"/>
                                        </p:tgtEl>
                                        <p:attrNameLst>
                                          <p:attrName>ppt_y</p:attrName>
                                        </p:attrNameLst>
                                      </p:cBhvr>
                                      <p:tavLst>
                                        <p:tav tm="0">
                                          <p:val>
                                            <p:strVal val="#ppt_y-#ppt_h*1.125000"/>
                                          </p:val>
                                        </p:tav>
                                        <p:tav tm="100000">
                                          <p:val>
                                            <p:strVal val="#ppt_y"/>
                                          </p:val>
                                        </p:tav>
                                      </p:tavLst>
                                    </p:anim>
                                    <p:animEffect transition="in" filter="wipe(down)">
                                      <p:cBhvr>
                                        <p:cTn id="24" dur="500"/>
                                        <p:tgtEl>
                                          <p:spTgt spid="24"/>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additive="base">
                                        <p:cTn id="29" dur="500" fill="hold"/>
                                        <p:tgtEl>
                                          <p:spTgt spid="31"/>
                                        </p:tgtEl>
                                        <p:attrNameLst>
                                          <p:attrName>ppt_x</p:attrName>
                                        </p:attrNameLst>
                                      </p:cBhvr>
                                      <p:tavLst>
                                        <p:tav tm="0">
                                          <p:val>
                                            <p:strVal val="0-#ppt_w/2"/>
                                          </p:val>
                                        </p:tav>
                                        <p:tav tm="100000">
                                          <p:val>
                                            <p:strVal val="#ppt_x"/>
                                          </p:val>
                                        </p:tav>
                                      </p:tavLst>
                                    </p:anim>
                                    <p:anim calcmode="lin" valueType="num">
                                      <p:cBhvr additive="base">
                                        <p:cTn id="30" dur="500" fill="hold"/>
                                        <p:tgtEl>
                                          <p:spTgt spid="31"/>
                                        </p:tgtEl>
                                        <p:attrNameLst>
                                          <p:attrName>ppt_y</p:attrName>
                                        </p:attrNameLst>
                                      </p:cBhvr>
                                      <p:tavLst>
                                        <p:tav tm="0">
                                          <p:val>
                                            <p:strVal val="#ppt_y"/>
                                          </p:val>
                                        </p:tav>
                                        <p:tav tm="100000">
                                          <p:val>
                                            <p:strVal val="#ppt_y"/>
                                          </p:val>
                                        </p:tav>
                                      </p:tavLst>
                                    </p:anim>
                                  </p:childTnLst>
                                </p:cTn>
                              </p:par>
                            </p:childTnLst>
                          </p:cTn>
                        </p:par>
                        <p:par>
                          <p:cTn id="31" fill="hold">
                            <p:stCondLst>
                              <p:cond delay="500"/>
                            </p:stCondLst>
                            <p:childTnLst>
                              <p:par>
                                <p:cTn id="32" presetID="12" presetClass="entr" presetSubtype="1" fill="hold" grpId="0" nodeType="after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additive="base">
                                        <p:cTn id="34" dur="500"/>
                                        <p:tgtEl>
                                          <p:spTgt spid="30"/>
                                        </p:tgtEl>
                                        <p:attrNameLst>
                                          <p:attrName>ppt_y</p:attrName>
                                        </p:attrNameLst>
                                      </p:cBhvr>
                                      <p:tavLst>
                                        <p:tav tm="0">
                                          <p:val>
                                            <p:strVal val="#ppt_y-#ppt_h*1.125000"/>
                                          </p:val>
                                        </p:tav>
                                        <p:tav tm="100000">
                                          <p:val>
                                            <p:strVal val="#ppt_y"/>
                                          </p:val>
                                        </p:tav>
                                      </p:tavLst>
                                    </p:anim>
                                    <p:animEffect transition="in" filter="wipe(down)">
                                      <p:cBhvr>
                                        <p:cTn id="35" dur="500"/>
                                        <p:tgtEl>
                                          <p:spTgt spid="30"/>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33"/>
                                        </p:tgtEl>
                                        <p:attrNameLst>
                                          <p:attrName>style.visibility</p:attrName>
                                        </p:attrNameLst>
                                      </p:cBhvr>
                                      <p:to>
                                        <p:strVal val="visible"/>
                                      </p:to>
                                    </p:set>
                                    <p:anim calcmode="lin" valueType="num">
                                      <p:cBhvr additive="base">
                                        <p:cTn id="40" dur="500" fill="hold"/>
                                        <p:tgtEl>
                                          <p:spTgt spid="33"/>
                                        </p:tgtEl>
                                        <p:attrNameLst>
                                          <p:attrName>ppt_x</p:attrName>
                                        </p:attrNameLst>
                                      </p:cBhvr>
                                      <p:tavLst>
                                        <p:tav tm="0">
                                          <p:val>
                                            <p:strVal val="0-#ppt_w/2"/>
                                          </p:val>
                                        </p:tav>
                                        <p:tav tm="100000">
                                          <p:val>
                                            <p:strVal val="#ppt_x"/>
                                          </p:val>
                                        </p:tav>
                                      </p:tavLst>
                                    </p:anim>
                                    <p:anim calcmode="lin" valueType="num">
                                      <p:cBhvr additive="base">
                                        <p:cTn id="41" dur="500" fill="hold"/>
                                        <p:tgtEl>
                                          <p:spTgt spid="33"/>
                                        </p:tgtEl>
                                        <p:attrNameLst>
                                          <p:attrName>ppt_y</p:attrName>
                                        </p:attrNameLst>
                                      </p:cBhvr>
                                      <p:tavLst>
                                        <p:tav tm="0">
                                          <p:val>
                                            <p:strVal val="#ppt_y"/>
                                          </p:val>
                                        </p:tav>
                                        <p:tav tm="100000">
                                          <p:val>
                                            <p:strVal val="#ppt_y"/>
                                          </p:val>
                                        </p:tav>
                                      </p:tavLst>
                                    </p:anim>
                                  </p:childTnLst>
                                </p:cTn>
                              </p:par>
                            </p:childTnLst>
                          </p:cTn>
                        </p:par>
                        <p:par>
                          <p:cTn id="42" fill="hold">
                            <p:stCondLst>
                              <p:cond delay="500"/>
                            </p:stCondLst>
                            <p:childTnLst>
                              <p:par>
                                <p:cTn id="43" presetID="1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additive="base">
                                        <p:cTn id="45" dur="500"/>
                                        <p:tgtEl>
                                          <p:spTgt spid="32"/>
                                        </p:tgtEl>
                                        <p:attrNameLst>
                                          <p:attrName>ppt_y</p:attrName>
                                        </p:attrNameLst>
                                      </p:cBhvr>
                                      <p:tavLst>
                                        <p:tav tm="0">
                                          <p:val>
                                            <p:strVal val="#ppt_y-#ppt_h*1.125000"/>
                                          </p:val>
                                        </p:tav>
                                        <p:tav tm="100000">
                                          <p:val>
                                            <p:strVal val="#ppt_y"/>
                                          </p:val>
                                        </p:tav>
                                      </p:tavLst>
                                    </p:anim>
                                    <p:animEffect transition="in" filter="wipe(down)">
                                      <p:cBhvr>
                                        <p:cTn id="46" dur="500"/>
                                        <p:tgtEl>
                                          <p:spTgt spid="32"/>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500" fill="hold"/>
                                        <p:tgtEl>
                                          <p:spTgt spid="35"/>
                                        </p:tgtEl>
                                        <p:attrNameLst>
                                          <p:attrName>ppt_x</p:attrName>
                                        </p:attrNameLst>
                                      </p:cBhvr>
                                      <p:tavLst>
                                        <p:tav tm="0">
                                          <p:val>
                                            <p:strVal val="0-#ppt_w/2"/>
                                          </p:val>
                                        </p:tav>
                                        <p:tav tm="100000">
                                          <p:val>
                                            <p:strVal val="#ppt_x"/>
                                          </p:val>
                                        </p:tav>
                                      </p:tavLst>
                                    </p:anim>
                                    <p:anim calcmode="lin" valueType="num">
                                      <p:cBhvr additive="base">
                                        <p:cTn id="52" dur="500" fill="hold"/>
                                        <p:tgtEl>
                                          <p:spTgt spid="35"/>
                                        </p:tgtEl>
                                        <p:attrNameLst>
                                          <p:attrName>ppt_y</p:attrName>
                                        </p:attrNameLst>
                                      </p:cBhvr>
                                      <p:tavLst>
                                        <p:tav tm="0">
                                          <p:val>
                                            <p:strVal val="#ppt_y"/>
                                          </p:val>
                                        </p:tav>
                                        <p:tav tm="100000">
                                          <p:val>
                                            <p:strVal val="#ppt_y"/>
                                          </p:val>
                                        </p:tav>
                                      </p:tavLst>
                                    </p:anim>
                                  </p:childTnLst>
                                </p:cTn>
                              </p:par>
                            </p:childTnLst>
                          </p:cTn>
                        </p:par>
                        <p:par>
                          <p:cTn id="53" fill="hold">
                            <p:stCondLst>
                              <p:cond delay="500"/>
                            </p:stCondLst>
                            <p:childTnLst>
                              <p:par>
                                <p:cTn id="54" presetID="12" presetClass="entr" presetSubtype="1" fill="hold" grpId="0" nodeType="afterEffect">
                                  <p:stCondLst>
                                    <p:cond delay="0"/>
                                  </p:stCondLst>
                                  <p:childTnLst>
                                    <p:set>
                                      <p:cBhvr>
                                        <p:cTn id="55" dur="1" fill="hold">
                                          <p:stCondLst>
                                            <p:cond delay="0"/>
                                          </p:stCondLst>
                                        </p:cTn>
                                        <p:tgtEl>
                                          <p:spTgt spid="34"/>
                                        </p:tgtEl>
                                        <p:attrNameLst>
                                          <p:attrName>style.visibility</p:attrName>
                                        </p:attrNameLst>
                                      </p:cBhvr>
                                      <p:to>
                                        <p:strVal val="visible"/>
                                      </p:to>
                                    </p:set>
                                    <p:anim calcmode="lin" valueType="num">
                                      <p:cBhvr additive="base">
                                        <p:cTn id="56" dur="500"/>
                                        <p:tgtEl>
                                          <p:spTgt spid="34"/>
                                        </p:tgtEl>
                                        <p:attrNameLst>
                                          <p:attrName>ppt_y</p:attrName>
                                        </p:attrNameLst>
                                      </p:cBhvr>
                                      <p:tavLst>
                                        <p:tav tm="0">
                                          <p:val>
                                            <p:strVal val="#ppt_y-#ppt_h*1.125000"/>
                                          </p:val>
                                        </p:tav>
                                        <p:tav tm="100000">
                                          <p:val>
                                            <p:strVal val="#ppt_y"/>
                                          </p:val>
                                        </p:tav>
                                      </p:tavLst>
                                    </p:anim>
                                    <p:animEffect transition="in" filter="wipe(down)">
                                      <p:cBhvr>
                                        <p:cTn id="57" dur="500"/>
                                        <p:tgtEl>
                                          <p:spTgt spid="34"/>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2"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 calcmode="lin" valueType="num">
                                      <p:cBhvr additive="base">
                                        <p:cTn id="62" dur="500" fill="hold"/>
                                        <p:tgtEl>
                                          <p:spTgt spid="23"/>
                                        </p:tgtEl>
                                        <p:attrNameLst>
                                          <p:attrName>ppt_x</p:attrName>
                                        </p:attrNameLst>
                                      </p:cBhvr>
                                      <p:tavLst>
                                        <p:tav tm="0">
                                          <p:val>
                                            <p:strVal val="1+#ppt_w/2"/>
                                          </p:val>
                                        </p:tav>
                                        <p:tav tm="100000">
                                          <p:val>
                                            <p:strVal val="#ppt_x"/>
                                          </p:val>
                                        </p:tav>
                                      </p:tavLst>
                                    </p:anim>
                                    <p:anim calcmode="lin" valueType="num">
                                      <p:cBhvr additive="base">
                                        <p:cTn id="63" dur="500" fill="hold"/>
                                        <p:tgtEl>
                                          <p:spTgt spid="23"/>
                                        </p:tgtEl>
                                        <p:attrNameLst>
                                          <p:attrName>ppt_y</p:attrName>
                                        </p:attrNameLst>
                                      </p:cBhvr>
                                      <p:tavLst>
                                        <p:tav tm="0">
                                          <p:val>
                                            <p:strVal val="#ppt_y"/>
                                          </p:val>
                                        </p:tav>
                                        <p:tav tm="100000">
                                          <p:val>
                                            <p:strVal val="#ppt_y"/>
                                          </p:val>
                                        </p:tav>
                                      </p:tavLst>
                                    </p:anim>
                                  </p:childTnLst>
                                </p:cTn>
                              </p:par>
                            </p:childTnLst>
                          </p:cTn>
                        </p:par>
                        <p:par>
                          <p:cTn id="64" fill="hold">
                            <p:stCondLst>
                              <p:cond delay="500"/>
                            </p:stCondLst>
                            <p:childTnLst>
                              <p:par>
                                <p:cTn id="65" presetID="12" presetClass="entr" presetSubtype="1"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additive="base">
                                        <p:cTn id="67" dur="500"/>
                                        <p:tgtEl>
                                          <p:spTgt spid="22"/>
                                        </p:tgtEl>
                                        <p:attrNameLst>
                                          <p:attrName>ppt_y</p:attrName>
                                        </p:attrNameLst>
                                      </p:cBhvr>
                                      <p:tavLst>
                                        <p:tav tm="0">
                                          <p:val>
                                            <p:strVal val="#ppt_y-#ppt_h*1.125000"/>
                                          </p:val>
                                        </p:tav>
                                        <p:tav tm="100000">
                                          <p:val>
                                            <p:strVal val="#ppt_y"/>
                                          </p:val>
                                        </p:tav>
                                      </p:tavLst>
                                    </p:anim>
                                    <p:animEffect transition="in" filter="wipe(down)">
                                      <p:cBhvr>
                                        <p:cTn id="68" dur="500"/>
                                        <p:tgtEl>
                                          <p:spTgt spid="22"/>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27"/>
                                        </p:tgtEl>
                                        <p:attrNameLst>
                                          <p:attrName>style.visibility</p:attrName>
                                        </p:attrNameLst>
                                      </p:cBhvr>
                                      <p:to>
                                        <p:strVal val="visible"/>
                                      </p:to>
                                    </p:set>
                                    <p:anim calcmode="lin" valueType="num">
                                      <p:cBhvr additive="base">
                                        <p:cTn id="73" dur="500" fill="hold"/>
                                        <p:tgtEl>
                                          <p:spTgt spid="27"/>
                                        </p:tgtEl>
                                        <p:attrNameLst>
                                          <p:attrName>ppt_x</p:attrName>
                                        </p:attrNameLst>
                                      </p:cBhvr>
                                      <p:tavLst>
                                        <p:tav tm="0">
                                          <p:val>
                                            <p:strVal val="1+#ppt_w/2"/>
                                          </p:val>
                                        </p:tav>
                                        <p:tav tm="100000">
                                          <p:val>
                                            <p:strVal val="#ppt_x"/>
                                          </p:val>
                                        </p:tav>
                                      </p:tavLst>
                                    </p:anim>
                                    <p:anim calcmode="lin" valueType="num">
                                      <p:cBhvr additive="base">
                                        <p:cTn id="74" dur="500" fill="hold"/>
                                        <p:tgtEl>
                                          <p:spTgt spid="27"/>
                                        </p:tgtEl>
                                        <p:attrNameLst>
                                          <p:attrName>ppt_y</p:attrName>
                                        </p:attrNameLst>
                                      </p:cBhvr>
                                      <p:tavLst>
                                        <p:tav tm="0">
                                          <p:val>
                                            <p:strVal val="#ppt_y"/>
                                          </p:val>
                                        </p:tav>
                                        <p:tav tm="100000">
                                          <p:val>
                                            <p:strVal val="#ppt_y"/>
                                          </p:val>
                                        </p:tav>
                                      </p:tavLst>
                                    </p:anim>
                                  </p:childTnLst>
                                </p:cTn>
                              </p:par>
                            </p:childTnLst>
                          </p:cTn>
                        </p:par>
                        <p:par>
                          <p:cTn id="75" fill="hold">
                            <p:stCondLst>
                              <p:cond delay="500"/>
                            </p:stCondLst>
                            <p:childTnLst>
                              <p:par>
                                <p:cTn id="76" presetID="12" presetClass="entr" presetSubtype="1" fill="hold" grpId="0" nodeType="afterEffect">
                                  <p:stCondLst>
                                    <p:cond delay="0"/>
                                  </p:stCondLst>
                                  <p:childTnLst>
                                    <p:set>
                                      <p:cBhvr>
                                        <p:cTn id="77" dur="1" fill="hold">
                                          <p:stCondLst>
                                            <p:cond delay="0"/>
                                          </p:stCondLst>
                                        </p:cTn>
                                        <p:tgtEl>
                                          <p:spTgt spid="26"/>
                                        </p:tgtEl>
                                        <p:attrNameLst>
                                          <p:attrName>style.visibility</p:attrName>
                                        </p:attrNameLst>
                                      </p:cBhvr>
                                      <p:to>
                                        <p:strVal val="visible"/>
                                      </p:to>
                                    </p:set>
                                    <p:anim calcmode="lin" valueType="num">
                                      <p:cBhvr additive="base">
                                        <p:cTn id="78" dur="500"/>
                                        <p:tgtEl>
                                          <p:spTgt spid="26"/>
                                        </p:tgtEl>
                                        <p:attrNameLst>
                                          <p:attrName>ppt_y</p:attrName>
                                        </p:attrNameLst>
                                      </p:cBhvr>
                                      <p:tavLst>
                                        <p:tav tm="0">
                                          <p:val>
                                            <p:strVal val="#ppt_y-#ppt_h*1.125000"/>
                                          </p:val>
                                        </p:tav>
                                        <p:tav tm="100000">
                                          <p:val>
                                            <p:strVal val="#ppt_y"/>
                                          </p:val>
                                        </p:tav>
                                      </p:tavLst>
                                    </p:anim>
                                    <p:animEffect transition="in" filter="wipe(down)">
                                      <p:cBhvr>
                                        <p:cTn id="79" dur="500"/>
                                        <p:tgtEl>
                                          <p:spTgt spid="26"/>
                                        </p:tgtEl>
                                      </p:cBhvr>
                                    </p:animEffect>
                                  </p:childTnLst>
                                </p:cTn>
                              </p:par>
                            </p:childTnLst>
                          </p:cTn>
                        </p:par>
                      </p:childTnLst>
                    </p:cTn>
                  </p:par>
                  <p:par>
                    <p:cTn id="80" fill="hold">
                      <p:stCondLst>
                        <p:cond delay="indefinite"/>
                      </p:stCondLst>
                      <p:childTnLst>
                        <p:par>
                          <p:cTn id="81" fill="hold">
                            <p:stCondLst>
                              <p:cond delay="0"/>
                            </p:stCondLst>
                            <p:childTnLst>
                              <p:par>
                                <p:cTn id="82" presetID="2" presetClass="entr" presetSubtype="2" fill="hold" grpId="0" nodeType="clickEffect">
                                  <p:stCondLst>
                                    <p:cond delay="0"/>
                                  </p:stCondLst>
                                  <p:childTnLst>
                                    <p:set>
                                      <p:cBhvr>
                                        <p:cTn id="83" dur="1" fill="hold">
                                          <p:stCondLst>
                                            <p:cond delay="0"/>
                                          </p:stCondLst>
                                        </p:cTn>
                                        <p:tgtEl>
                                          <p:spTgt spid="29"/>
                                        </p:tgtEl>
                                        <p:attrNameLst>
                                          <p:attrName>style.visibility</p:attrName>
                                        </p:attrNameLst>
                                      </p:cBhvr>
                                      <p:to>
                                        <p:strVal val="visible"/>
                                      </p:to>
                                    </p:set>
                                    <p:anim calcmode="lin" valueType="num">
                                      <p:cBhvr additive="base">
                                        <p:cTn id="84" dur="500" fill="hold"/>
                                        <p:tgtEl>
                                          <p:spTgt spid="29"/>
                                        </p:tgtEl>
                                        <p:attrNameLst>
                                          <p:attrName>ppt_x</p:attrName>
                                        </p:attrNameLst>
                                      </p:cBhvr>
                                      <p:tavLst>
                                        <p:tav tm="0">
                                          <p:val>
                                            <p:strVal val="1+#ppt_w/2"/>
                                          </p:val>
                                        </p:tav>
                                        <p:tav tm="100000">
                                          <p:val>
                                            <p:strVal val="#ppt_x"/>
                                          </p:val>
                                        </p:tav>
                                      </p:tavLst>
                                    </p:anim>
                                    <p:anim calcmode="lin" valueType="num">
                                      <p:cBhvr additive="base">
                                        <p:cTn id="85" dur="500" fill="hold"/>
                                        <p:tgtEl>
                                          <p:spTgt spid="29"/>
                                        </p:tgtEl>
                                        <p:attrNameLst>
                                          <p:attrName>ppt_y</p:attrName>
                                        </p:attrNameLst>
                                      </p:cBhvr>
                                      <p:tavLst>
                                        <p:tav tm="0">
                                          <p:val>
                                            <p:strVal val="#ppt_y"/>
                                          </p:val>
                                        </p:tav>
                                        <p:tav tm="100000">
                                          <p:val>
                                            <p:strVal val="#ppt_y"/>
                                          </p:val>
                                        </p:tav>
                                      </p:tavLst>
                                    </p:anim>
                                  </p:childTnLst>
                                </p:cTn>
                              </p:par>
                            </p:childTnLst>
                          </p:cTn>
                        </p:par>
                        <p:par>
                          <p:cTn id="86" fill="hold">
                            <p:stCondLst>
                              <p:cond delay="500"/>
                            </p:stCondLst>
                            <p:childTnLst>
                              <p:par>
                                <p:cTn id="87" presetID="12" presetClass="entr" presetSubtype="1" fill="hold" grpId="0" nodeType="afterEffect">
                                  <p:stCondLst>
                                    <p:cond delay="0"/>
                                  </p:stCondLst>
                                  <p:childTnLst>
                                    <p:set>
                                      <p:cBhvr>
                                        <p:cTn id="88" dur="1" fill="hold">
                                          <p:stCondLst>
                                            <p:cond delay="0"/>
                                          </p:stCondLst>
                                        </p:cTn>
                                        <p:tgtEl>
                                          <p:spTgt spid="28"/>
                                        </p:tgtEl>
                                        <p:attrNameLst>
                                          <p:attrName>style.visibility</p:attrName>
                                        </p:attrNameLst>
                                      </p:cBhvr>
                                      <p:to>
                                        <p:strVal val="visible"/>
                                      </p:to>
                                    </p:set>
                                    <p:anim calcmode="lin" valueType="num">
                                      <p:cBhvr additive="base">
                                        <p:cTn id="89" dur="500"/>
                                        <p:tgtEl>
                                          <p:spTgt spid="28"/>
                                        </p:tgtEl>
                                        <p:attrNameLst>
                                          <p:attrName>ppt_y</p:attrName>
                                        </p:attrNameLst>
                                      </p:cBhvr>
                                      <p:tavLst>
                                        <p:tav tm="0">
                                          <p:val>
                                            <p:strVal val="#ppt_y-#ppt_h*1.125000"/>
                                          </p:val>
                                        </p:tav>
                                        <p:tav tm="100000">
                                          <p:val>
                                            <p:strVal val="#ppt_y"/>
                                          </p:val>
                                        </p:tav>
                                      </p:tavLst>
                                    </p:anim>
                                    <p:animEffect transition="in" filter="wipe(down)">
                                      <p:cBhvr>
                                        <p:cTn id="9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05FF9DD-CC22-63F3-C53A-299BD5EDBAFE}"/>
              </a:ext>
            </a:extLst>
          </p:cNvPr>
          <p:cNvSpPr>
            <a:spLocks noGrp="1"/>
          </p:cNvSpPr>
          <p:nvPr>
            <p:ph type="body" sz="quarter" idx="13"/>
          </p:nvPr>
        </p:nvSpPr>
        <p:spPr/>
        <p:txBody>
          <a:bodyPr>
            <a:normAutofit/>
          </a:bodyPr>
          <a:lstStyle/>
          <a:p>
            <a:r>
              <a:rPr lang="en-NA" sz="2800" dirty="0">
                <a:latin typeface="Gilroy ExtraBold" panose="00000900000000000000" pitchFamily="2" charset="0"/>
              </a:rPr>
              <a:t>Membership fees</a:t>
            </a:r>
            <a:endParaRPr lang="en-NA" sz="2800" dirty="0"/>
          </a:p>
        </p:txBody>
      </p:sp>
      <p:sp>
        <p:nvSpPr>
          <p:cNvPr id="4" name="Slide Number Placeholder 3">
            <a:extLst>
              <a:ext uri="{FF2B5EF4-FFF2-40B4-BE49-F238E27FC236}">
                <a16:creationId xmlns:a16="http://schemas.microsoft.com/office/drawing/2014/main" id="{B590D3E6-15F2-00BA-DECF-4447E00998FB}"/>
              </a:ext>
            </a:extLst>
          </p:cNvPr>
          <p:cNvSpPr>
            <a:spLocks noGrp="1"/>
          </p:cNvSpPr>
          <p:nvPr>
            <p:ph type="sldNum" sz="quarter" idx="4"/>
          </p:nvPr>
        </p:nvSpPr>
        <p:spPr/>
        <p:txBody>
          <a:bodyPr/>
          <a:lstStyle/>
          <a:p>
            <a:r>
              <a:rPr lang="en-ZA"/>
              <a:t># </a:t>
            </a:r>
            <a:fld id="{7CCA5DBB-C2E2-404A-B2E1-071CDC4A3D58}" type="slidenum">
              <a:rPr lang="en-ZA" smtClean="0"/>
              <a:pPr/>
              <a:t>6</a:t>
            </a:fld>
            <a:endParaRPr lang="en-ZA" dirty="0"/>
          </a:p>
        </p:txBody>
      </p:sp>
      <p:sp>
        <p:nvSpPr>
          <p:cNvPr id="5" name="Freeform: Shape 13">
            <a:extLst>
              <a:ext uri="{FF2B5EF4-FFF2-40B4-BE49-F238E27FC236}">
                <a16:creationId xmlns:a16="http://schemas.microsoft.com/office/drawing/2014/main" id="{BC143348-6708-1B7B-BFCE-38F3F714A950}"/>
              </a:ext>
            </a:extLst>
          </p:cNvPr>
          <p:cNvSpPr/>
          <p:nvPr/>
        </p:nvSpPr>
        <p:spPr>
          <a:xfrm>
            <a:off x="4997302" y="1250770"/>
            <a:ext cx="6678696" cy="270000"/>
          </a:xfrm>
          <a:custGeom>
            <a:avLst/>
            <a:gdLst>
              <a:gd name="connsiteX0" fmla="*/ 0 w 7165548"/>
              <a:gd name="connsiteY0" fmla="*/ 0 h 532488"/>
              <a:gd name="connsiteX1" fmla="*/ 7165548 w 7165548"/>
              <a:gd name="connsiteY1" fmla="*/ 0 h 532488"/>
              <a:gd name="connsiteX2" fmla="*/ 7165548 w 7165548"/>
              <a:gd name="connsiteY2" fmla="*/ 532488 h 532488"/>
              <a:gd name="connsiteX3" fmla="*/ 0 w 7165548"/>
              <a:gd name="connsiteY3" fmla="*/ 532488 h 532488"/>
              <a:gd name="connsiteX4" fmla="*/ 0 w 7165548"/>
              <a:gd name="connsiteY4" fmla="*/ 0 h 532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65548" h="532488">
                <a:moveTo>
                  <a:pt x="0" y="0"/>
                </a:moveTo>
                <a:lnTo>
                  <a:pt x="7165548" y="0"/>
                </a:lnTo>
                <a:lnTo>
                  <a:pt x="7165548" y="532488"/>
                </a:lnTo>
                <a:lnTo>
                  <a:pt x="0" y="53248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860" tIns="22860" rIns="22860" bIns="22860" numCol="1" spcCol="1270" anchor="b" anchorCtr="0">
            <a:noAutofit/>
          </a:bodyPr>
          <a:lstStyle/>
          <a:p>
            <a:pPr marL="0" lvl="0" indent="0" algn="l" defTabSz="533400">
              <a:lnSpc>
                <a:spcPct val="90000"/>
              </a:lnSpc>
              <a:spcBef>
                <a:spcPct val="0"/>
              </a:spcBef>
              <a:spcAft>
                <a:spcPct val="35000"/>
              </a:spcAft>
              <a:buNone/>
            </a:pPr>
            <a:r>
              <a:rPr lang="en-GB" sz="1200" kern="1200" dirty="0">
                <a:solidFill>
                  <a:srgbClr val="C00000"/>
                </a:solidFill>
                <a:effectLst/>
                <a:latin typeface="+mn-lt"/>
                <a:ea typeface="Tahoma" panose="020B0604030504040204" pitchFamily="34" charset="0"/>
                <a:cs typeface="Tahoma" panose="020B0604030504040204" pitchFamily="34" charset="0"/>
              </a:rPr>
              <a:t>Annual Fee NAD 50 000</a:t>
            </a:r>
            <a:endParaRPr lang="en-ZA" sz="1200" kern="1200" dirty="0">
              <a:solidFill>
                <a:srgbClr val="C00000"/>
              </a:solidFill>
              <a:latin typeface="+mn-lt"/>
              <a:ea typeface="Tahoma" panose="020B0604030504040204" pitchFamily="34" charset="0"/>
              <a:cs typeface="Tahoma" panose="020B0604030504040204" pitchFamily="34" charset="0"/>
            </a:endParaRPr>
          </a:p>
        </p:txBody>
      </p:sp>
      <p:sp>
        <p:nvSpPr>
          <p:cNvPr id="6" name="Freeform: Shape 14">
            <a:extLst>
              <a:ext uri="{FF2B5EF4-FFF2-40B4-BE49-F238E27FC236}">
                <a16:creationId xmlns:a16="http://schemas.microsoft.com/office/drawing/2014/main" id="{C1B9525E-0347-81F8-8C9C-AABA28D9F9C8}"/>
              </a:ext>
            </a:extLst>
          </p:cNvPr>
          <p:cNvSpPr/>
          <p:nvPr/>
        </p:nvSpPr>
        <p:spPr>
          <a:xfrm>
            <a:off x="516000" y="1288253"/>
            <a:ext cx="4320000" cy="270000"/>
          </a:xfrm>
          <a:custGeom>
            <a:avLst/>
            <a:gdLst>
              <a:gd name="connsiteX0" fmla="*/ 88766 w 3118448"/>
              <a:gd name="connsiteY0" fmla="*/ 0 h 532488"/>
              <a:gd name="connsiteX1" fmla="*/ 3029682 w 3118448"/>
              <a:gd name="connsiteY1" fmla="*/ 0 h 532488"/>
              <a:gd name="connsiteX2" fmla="*/ 3118448 w 3118448"/>
              <a:gd name="connsiteY2" fmla="*/ 88766 h 532488"/>
              <a:gd name="connsiteX3" fmla="*/ 3118448 w 3118448"/>
              <a:gd name="connsiteY3" fmla="*/ 532488 h 532488"/>
              <a:gd name="connsiteX4" fmla="*/ 3118448 w 3118448"/>
              <a:gd name="connsiteY4" fmla="*/ 532488 h 532488"/>
              <a:gd name="connsiteX5" fmla="*/ 0 w 3118448"/>
              <a:gd name="connsiteY5" fmla="*/ 532488 h 532488"/>
              <a:gd name="connsiteX6" fmla="*/ 0 w 3118448"/>
              <a:gd name="connsiteY6" fmla="*/ 532488 h 532488"/>
              <a:gd name="connsiteX7" fmla="*/ 0 w 3118448"/>
              <a:gd name="connsiteY7" fmla="*/ 88766 h 532488"/>
              <a:gd name="connsiteX8" fmla="*/ 88766 w 3118448"/>
              <a:gd name="connsiteY8" fmla="*/ 0 h 53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8448" h="532488">
                <a:moveTo>
                  <a:pt x="88766" y="0"/>
                </a:moveTo>
                <a:lnTo>
                  <a:pt x="3029682" y="0"/>
                </a:lnTo>
                <a:cubicBezTo>
                  <a:pt x="3078706" y="0"/>
                  <a:pt x="3118448" y="39742"/>
                  <a:pt x="3118448" y="88766"/>
                </a:cubicBezTo>
                <a:lnTo>
                  <a:pt x="3118448" y="532488"/>
                </a:lnTo>
                <a:lnTo>
                  <a:pt x="3118448" y="532488"/>
                </a:lnTo>
                <a:lnTo>
                  <a:pt x="0" y="532488"/>
                </a:lnTo>
                <a:lnTo>
                  <a:pt x="0" y="532488"/>
                </a:lnTo>
                <a:lnTo>
                  <a:pt x="0" y="88766"/>
                </a:lnTo>
                <a:cubicBezTo>
                  <a:pt x="0" y="39742"/>
                  <a:pt x="39742" y="0"/>
                  <a:pt x="88766" y="0"/>
                </a:cubicBezTo>
                <a:close/>
              </a:path>
            </a:pathLst>
          </a:custGeom>
          <a:solidFill>
            <a:srgbClr val="267D3D"/>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61942" tIns="42892" rIns="61942" bIns="42892" numCol="1" spcCol="1270" anchor="ctr" anchorCtr="0">
            <a:noAutofit/>
          </a:bodyPr>
          <a:lstStyle/>
          <a:p>
            <a:pPr algn="ctr" defTabSz="444500">
              <a:lnSpc>
                <a:spcPct val="90000"/>
              </a:lnSpc>
              <a:spcBef>
                <a:spcPct val="0"/>
              </a:spcBef>
              <a:spcAft>
                <a:spcPct val="35000"/>
              </a:spcAft>
            </a:pPr>
            <a:r>
              <a:rPr lang="en-ZA" sz="1000" b="1" dirty="0"/>
              <a:t>Executive Membership </a:t>
            </a:r>
          </a:p>
        </p:txBody>
      </p:sp>
      <p:sp>
        <p:nvSpPr>
          <p:cNvPr id="7" name="Freeform: Shape 15">
            <a:extLst>
              <a:ext uri="{FF2B5EF4-FFF2-40B4-BE49-F238E27FC236}">
                <a16:creationId xmlns:a16="http://schemas.microsoft.com/office/drawing/2014/main" id="{19CBE448-824A-8621-422D-834161CADCC3}"/>
              </a:ext>
            </a:extLst>
          </p:cNvPr>
          <p:cNvSpPr/>
          <p:nvPr/>
        </p:nvSpPr>
        <p:spPr>
          <a:xfrm>
            <a:off x="516000" y="1562009"/>
            <a:ext cx="11159998" cy="397643"/>
          </a:xfrm>
          <a:custGeom>
            <a:avLst/>
            <a:gdLst>
              <a:gd name="connsiteX0" fmla="*/ 0 w 10308047"/>
              <a:gd name="connsiteY0" fmla="*/ 0 h 526145"/>
              <a:gd name="connsiteX1" fmla="*/ 10308047 w 10308047"/>
              <a:gd name="connsiteY1" fmla="*/ 0 h 526145"/>
              <a:gd name="connsiteX2" fmla="*/ 10308047 w 10308047"/>
              <a:gd name="connsiteY2" fmla="*/ 526145 h 526145"/>
              <a:gd name="connsiteX3" fmla="*/ 0 w 10308047"/>
              <a:gd name="connsiteY3" fmla="*/ 526145 h 526145"/>
              <a:gd name="connsiteX4" fmla="*/ 0 w 10308047"/>
              <a:gd name="connsiteY4" fmla="*/ 0 h 5261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8047" h="526145">
                <a:moveTo>
                  <a:pt x="0" y="0"/>
                </a:moveTo>
                <a:lnTo>
                  <a:pt x="10308047" y="0"/>
                </a:lnTo>
                <a:lnTo>
                  <a:pt x="10308047" y="526145"/>
                </a:lnTo>
                <a:lnTo>
                  <a:pt x="0" y="526145"/>
                </a:lnTo>
                <a:lnTo>
                  <a:pt x="0" y="0"/>
                </a:lnTo>
                <a:close/>
              </a:path>
            </a:pathLst>
          </a:custGeom>
          <a:scene3d>
            <a:camera prst="orthographicFront"/>
            <a:lightRig rig="threePt" dir="t">
              <a:rot lat="0" lon="0" rev="7500000"/>
            </a:lightRig>
          </a:scene3d>
          <a:sp3d z="-152400" extrusionH="63500" prstMaterial="dkEdge">
            <a:bevelT w="144450" h="363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350" tIns="67402" rIns="189504" bIns="67401" numCol="1" spcCol="1270" anchor="t" anchorCtr="0">
            <a:noAutofit/>
          </a:bodyPr>
          <a:lstStyle/>
          <a:p>
            <a:pPr marL="57150" lvl="1" indent="-57150" defTabSz="444500">
              <a:lnSpc>
                <a:spcPct val="90000"/>
              </a:lnSpc>
              <a:spcBef>
                <a:spcPct val="0"/>
              </a:spcBef>
              <a:spcAft>
                <a:spcPct val="15000"/>
              </a:spcAft>
              <a:buFont typeface="Arial" panose="020B0604020202020204" pitchFamily="34" charset="0"/>
              <a:buChar char="•"/>
            </a:pPr>
            <a:r>
              <a:rPr lang="en-US" sz="1000" dirty="0">
                <a:solidFill>
                  <a:schemeClr val="dk1">
                    <a:hueOff val="0"/>
                    <a:satOff val="0"/>
                    <a:lumOff val="0"/>
                    <a:alphaOff val="0"/>
                  </a:schemeClr>
                </a:solidFill>
              </a:rPr>
              <a:t>Max eight members from </a:t>
            </a:r>
            <a:r>
              <a:rPr lang="en-GB" sz="1000" dirty="0">
                <a:solidFill>
                  <a:schemeClr val="dk1">
                    <a:hueOff val="0"/>
                    <a:satOff val="0"/>
                    <a:lumOff val="0"/>
                    <a:alphaOff val="0"/>
                  </a:schemeClr>
                </a:solidFill>
              </a:rPr>
              <a:t>Industry, Associated Industry, Consulting or Financial Institutions</a:t>
            </a:r>
            <a:endParaRPr lang="en-ZA" sz="1000" dirty="0">
              <a:solidFill>
                <a:schemeClr val="dk1">
                  <a:hueOff val="0"/>
                  <a:satOff val="0"/>
                  <a:lumOff val="0"/>
                  <a:alphaOff val="0"/>
                </a:schemeClr>
              </a:solidFill>
            </a:endParaRPr>
          </a:p>
          <a:p>
            <a:pPr marL="57150" lvl="1" indent="-57150" defTabSz="444500">
              <a:lnSpc>
                <a:spcPct val="90000"/>
              </a:lnSpc>
              <a:spcBef>
                <a:spcPct val="0"/>
              </a:spcBef>
              <a:spcAft>
                <a:spcPct val="15000"/>
              </a:spcAft>
              <a:buFont typeface="Arial" panose="020B0604020202020204" pitchFamily="34" charset="0"/>
              <a:buChar char="•"/>
            </a:pPr>
            <a:r>
              <a:rPr lang="en-US" sz="1000" dirty="0">
                <a:solidFill>
                  <a:schemeClr val="dk1">
                    <a:hueOff val="0"/>
                    <a:satOff val="0"/>
                    <a:lumOff val="0"/>
                    <a:alphaOff val="0"/>
                  </a:schemeClr>
                </a:solidFill>
              </a:rPr>
              <a:t>CWP H1 Energy, Clean Energy Solutions, Fortescue Future Industries, De Beers Group, RMB Namibia, Hyphen Hydrogen Energy, Sasol</a:t>
            </a:r>
            <a:endParaRPr lang="en-ZA" sz="1000" dirty="0">
              <a:solidFill>
                <a:schemeClr val="dk1">
                  <a:hueOff val="0"/>
                  <a:satOff val="0"/>
                  <a:lumOff val="0"/>
                  <a:alphaOff val="0"/>
                </a:schemeClr>
              </a:solidFill>
            </a:endParaRPr>
          </a:p>
        </p:txBody>
      </p:sp>
      <p:sp>
        <p:nvSpPr>
          <p:cNvPr id="8" name="Freeform: Shape 16">
            <a:extLst>
              <a:ext uri="{FF2B5EF4-FFF2-40B4-BE49-F238E27FC236}">
                <a16:creationId xmlns:a16="http://schemas.microsoft.com/office/drawing/2014/main" id="{3352607C-700B-8C56-6519-3EA989B9C8C8}"/>
              </a:ext>
            </a:extLst>
          </p:cNvPr>
          <p:cNvSpPr/>
          <p:nvPr/>
        </p:nvSpPr>
        <p:spPr>
          <a:xfrm>
            <a:off x="4997302" y="2084238"/>
            <a:ext cx="6678696" cy="270001"/>
          </a:xfrm>
          <a:custGeom>
            <a:avLst/>
            <a:gdLst>
              <a:gd name="connsiteX0" fmla="*/ 0 w 7204603"/>
              <a:gd name="connsiteY0" fmla="*/ 0 h 532488"/>
              <a:gd name="connsiteX1" fmla="*/ 7204603 w 7204603"/>
              <a:gd name="connsiteY1" fmla="*/ 0 h 532488"/>
              <a:gd name="connsiteX2" fmla="*/ 7204603 w 7204603"/>
              <a:gd name="connsiteY2" fmla="*/ 532488 h 532488"/>
              <a:gd name="connsiteX3" fmla="*/ 0 w 7204603"/>
              <a:gd name="connsiteY3" fmla="*/ 532488 h 532488"/>
              <a:gd name="connsiteX4" fmla="*/ 0 w 7204603"/>
              <a:gd name="connsiteY4" fmla="*/ 0 h 532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4603" h="532488">
                <a:moveTo>
                  <a:pt x="0" y="0"/>
                </a:moveTo>
                <a:lnTo>
                  <a:pt x="7204603" y="0"/>
                </a:lnTo>
                <a:lnTo>
                  <a:pt x="7204603" y="532488"/>
                </a:lnTo>
                <a:lnTo>
                  <a:pt x="0" y="53248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860" tIns="22860" rIns="22860" bIns="22860" numCol="1" spcCol="1270" anchor="b" anchorCtr="0">
            <a:noAutofit/>
          </a:bodyPr>
          <a:lstStyle/>
          <a:p>
            <a:pPr marL="0" lvl="0" indent="0" algn="l" defTabSz="533400">
              <a:lnSpc>
                <a:spcPct val="90000"/>
              </a:lnSpc>
              <a:spcBef>
                <a:spcPct val="0"/>
              </a:spcBef>
              <a:spcAft>
                <a:spcPct val="35000"/>
              </a:spcAft>
              <a:buNone/>
            </a:pPr>
            <a:r>
              <a:rPr lang="en-GB" sz="1200" kern="1200" dirty="0">
                <a:solidFill>
                  <a:srgbClr val="C00000"/>
                </a:solidFill>
                <a:effectLst/>
                <a:latin typeface="+mn-lt"/>
                <a:ea typeface="Tahoma" panose="020B0604030504040204" pitchFamily="34" charset="0"/>
                <a:cs typeface="Tahoma" panose="020B0604030504040204" pitchFamily="34" charset="0"/>
              </a:rPr>
              <a:t>Annual Fee NAD 5 000</a:t>
            </a:r>
          </a:p>
        </p:txBody>
      </p:sp>
      <p:sp>
        <p:nvSpPr>
          <p:cNvPr id="9" name="Freeform: Shape 17">
            <a:extLst>
              <a:ext uri="{FF2B5EF4-FFF2-40B4-BE49-F238E27FC236}">
                <a16:creationId xmlns:a16="http://schemas.microsoft.com/office/drawing/2014/main" id="{7943361C-494D-65BD-7BB0-81CEC0794DE0}"/>
              </a:ext>
            </a:extLst>
          </p:cNvPr>
          <p:cNvSpPr/>
          <p:nvPr/>
        </p:nvSpPr>
        <p:spPr>
          <a:xfrm>
            <a:off x="516000" y="2076311"/>
            <a:ext cx="4320000" cy="270000"/>
          </a:xfrm>
          <a:custGeom>
            <a:avLst/>
            <a:gdLst>
              <a:gd name="connsiteX0" fmla="*/ 88766 w 3118448"/>
              <a:gd name="connsiteY0" fmla="*/ 0 h 532488"/>
              <a:gd name="connsiteX1" fmla="*/ 3029682 w 3118448"/>
              <a:gd name="connsiteY1" fmla="*/ 0 h 532488"/>
              <a:gd name="connsiteX2" fmla="*/ 3118448 w 3118448"/>
              <a:gd name="connsiteY2" fmla="*/ 88766 h 532488"/>
              <a:gd name="connsiteX3" fmla="*/ 3118448 w 3118448"/>
              <a:gd name="connsiteY3" fmla="*/ 532488 h 532488"/>
              <a:gd name="connsiteX4" fmla="*/ 3118448 w 3118448"/>
              <a:gd name="connsiteY4" fmla="*/ 532488 h 532488"/>
              <a:gd name="connsiteX5" fmla="*/ 0 w 3118448"/>
              <a:gd name="connsiteY5" fmla="*/ 532488 h 532488"/>
              <a:gd name="connsiteX6" fmla="*/ 0 w 3118448"/>
              <a:gd name="connsiteY6" fmla="*/ 532488 h 532488"/>
              <a:gd name="connsiteX7" fmla="*/ 0 w 3118448"/>
              <a:gd name="connsiteY7" fmla="*/ 88766 h 532488"/>
              <a:gd name="connsiteX8" fmla="*/ 88766 w 3118448"/>
              <a:gd name="connsiteY8" fmla="*/ 0 h 53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8448" h="532488">
                <a:moveTo>
                  <a:pt x="88766" y="0"/>
                </a:moveTo>
                <a:lnTo>
                  <a:pt x="3029682" y="0"/>
                </a:lnTo>
                <a:cubicBezTo>
                  <a:pt x="3078706" y="0"/>
                  <a:pt x="3118448" y="39742"/>
                  <a:pt x="3118448" y="88766"/>
                </a:cubicBezTo>
                <a:lnTo>
                  <a:pt x="3118448" y="532488"/>
                </a:lnTo>
                <a:lnTo>
                  <a:pt x="3118448" y="532488"/>
                </a:lnTo>
                <a:lnTo>
                  <a:pt x="0" y="532488"/>
                </a:lnTo>
                <a:lnTo>
                  <a:pt x="0" y="532488"/>
                </a:lnTo>
                <a:lnTo>
                  <a:pt x="0" y="88766"/>
                </a:lnTo>
                <a:cubicBezTo>
                  <a:pt x="0" y="39742"/>
                  <a:pt x="39742" y="0"/>
                  <a:pt x="88766" y="0"/>
                </a:cubicBezTo>
                <a:close/>
              </a:path>
            </a:pathLst>
          </a:custGeom>
          <a:solidFill>
            <a:srgbClr val="224A7F"/>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61942" tIns="42892" rIns="61942" bIns="42892" numCol="1" spcCol="1270" anchor="ctr" anchorCtr="0">
            <a:noAutofit/>
          </a:bodyPr>
          <a:lstStyle/>
          <a:p>
            <a:pPr algn="ctr" defTabSz="444500">
              <a:lnSpc>
                <a:spcPct val="90000"/>
              </a:lnSpc>
              <a:spcBef>
                <a:spcPct val="0"/>
              </a:spcBef>
              <a:spcAft>
                <a:spcPct val="35000"/>
              </a:spcAft>
            </a:pPr>
            <a:r>
              <a:rPr lang="en-ZA" sz="1000" b="1" dirty="0"/>
              <a:t>Industry, Associated</a:t>
            </a:r>
            <a:r>
              <a:rPr lang="en-GB" sz="1000" b="1" dirty="0"/>
              <a:t> Industry, Consulting or Financial Institutions</a:t>
            </a:r>
          </a:p>
        </p:txBody>
      </p:sp>
      <p:sp>
        <p:nvSpPr>
          <p:cNvPr id="10" name="Freeform: Shape 18">
            <a:extLst>
              <a:ext uri="{FF2B5EF4-FFF2-40B4-BE49-F238E27FC236}">
                <a16:creationId xmlns:a16="http://schemas.microsoft.com/office/drawing/2014/main" id="{4533DE76-534B-FC5C-1E09-2F3029FDFAF3}"/>
              </a:ext>
            </a:extLst>
          </p:cNvPr>
          <p:cNvSpPr/>
          <p:nvPr/>
        </p:nvSpPr>
        <p:spPr>
          <a:xfrm>
            <a:off x="515999" y="2354239"/>
            <a:ext cx="11159999" cy="685236"/>
          </a:xfrm>
          <a:custGeom>
            <a:avLst/>
            <a:gdLst>
              <a:gd name="connsiteX0" fmla="*/ 0 w 10308047"/>
              <a:gd name="connsiteY0" fmla="*/ 0 h 1004582"/>
              <a:gd name="connsiteX1" fmla="*/ 10308047 w 10308047"/>
              <a:gd name="connsiteY1" fmla="*/ 0 h 1004582"/>
              <a:gd name="connsiteX2" fmla="*/ 10308047 w 10308047"/>
              <a:gd name="connsiteY2" fmla="*/ 1004582 h 1004582"/>
              <a:gd name="connsiteX3" fmla="*/ 0 w 10308047"/>
              <a:gd name="connsiteY3" fmla="*/ 1004582 h 1004582"/>
              <a:gd name="connsiteX4" fmla="*/ 0 w 10308047"/>
              <a:gd name="connsiteY4" fmla="*/ 0 h 1004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8047" h="1004582">
                <a:moveTo>
                  <a:pt x="0" y="0"/>
                </a:moveTo>
                <a:lnTo>
                  <a:pt x="10308047" y="0"/>
                </a:lnTo>
                <a:lnTo>
                  <a:pt x="10308047" y="1004582"/>
                </a:lnTo>
                <a:lnTo>
                  <a:pt x="0" y="1004582"/>
                </a:lnTo>
                <a:lnTo>
                  <a:pt x="0" y="0"/>
                </a:lnTo>
                <a:close/>
              </a:path>
            </a:pathLst>
          </a:custGeom>
          <a:scene3d>
            <a:camera prst="orthographicFront"/>
            <a:lightRig rig="threePt" dir="t">
              <a:rot lat="0" lon="0" rev="7500000"/>
            </a:lightRig>
          </a:scene3d>
          <a:sp3d z="-152400" extrusionH="63500" prstMaterial="dkEdge">
            <a:bevelT w="144450" h="363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350" tIns="67402" rIns="189504" bIns="67401" numCol="1" spcCol="1270" anchor="t" anchorCtr="0">
            <a:noAutofit/>
          </a:bodyPr>
          <a:lstStyle/>
          <a:p>
            <a:pPr marL="57150" lvl="1" indent="-57150" defTabSz="444500">
              <a:lnSpc>
                <a:spcPct val="90000"/>
              </a:lnSpc>
              <a:spcBef>
                <a:spcPct val="0"/>
              </a:spcBef>
              <a:spcAft>
                <a:spcPct val="15000"/>
              </a:spcAft>
              <a:buFont typeface="Arial" panose="020B0604020202020204" pitchFamily="34" charset="0"/>
              <a:buChar char="•"/>
            </a:pPr>
            <a:r>
              <a:rPr lang="en-GB" sz="1000" dirty="0">
                <a:solidFill>
                  <a:schemeClr val="dk1">
                    <a:hueOff val="0"/>
                    <a:satOff val="0"/>
                    <a:lumOff val="0"/>
                    <a:alphaOff val="0"/>
                  </a:schemeClr>
                </a:solidFill>
              </a:rPr>
              <a:t>Companies with relevant activities in research and development, demonstration, industrialization, deployment or construction of green hydrogen production technologies (including electrolysers, fuel cells, chemical synthesis technologies for the production of green hydrogen derivatives, renewable energy generation technologies and other ancillary services directly related to the green hydrogen production value chain)   or with concrete plans to do so in the near future Suggestion to widen the Industry Member category to enable all large scale members across the value chain to be potential members, including EPC’s, which will help to broaden the funding pool for the Association</a:t>
            </a:r>
            <a:br>
              <a:rPr lang="en-GB" sz="1000" dirty="0">
                <a:solidFill>
                  <a:schemeClr val="dk1">
                    <a:hueOff val="0"/>
                    <a:satOff val="0"/>
                    <a:lumOff val="0"/>
                    <a:alphaOff val="0"/>
                  </a:schemeClr>
                </a:solidFill>
              </a:rPr>
            </a:br>
            <a:endParaRPr lang="en-GB" sz="1000" dirty="0">
              <a:solidFill>
                <a:schemeClr val="dk1">
                  <a:hueOff val="0"/>
                  <a:satOff val="0"/>
                  <a:lumOff val="0"/>
                  <a:alphaOff val="0"/>
                </a:schemeClr>
              </a:solidFill>
            </a:endParaRPr>
          </a:p>
        </p:txBody>
      </p:sp>
      <p:sp>
        <p:nvSpPr>
          <p:cNvPr id="11" name="Freeform: Shape 22">
            <a:extLst>
              <a:ext uri="{FF2B5EF4-FFF2-40B4-BE49-F238E27FC236}">
                <a16:creationId xmlns:a16="http://schemas.microsoft.com/office/drawing/2014/main" id="{AC419F63-23C0-4133-8E00-3A0B51DA1D55}"/>
              </a:ext>
            </a:extLst>
          </p:cNvPr>
          <p:cNvSpPr/>
          <p:nvPr/>
        </p:nvSpPr>
        <p:spPr>
          <a:xfrm>
            <a:off x="4997302" y="3159000"/>
            <a:ext cx="6678696" cy="270000"/>
          </a:xfrm>
          <a:custGeom>
            <a:avLst/>
            <a:gdLst>
              <a:gd name="connsiteX0" fmla="*/ 0 w 7204603"/>
              <a:gd name="connsiteY0" fmla="*/ 0 h 347310"/>
              <a:gd name="connsiteX1" fmla="*/ 7204603 w 7204603"/>
              <a:gd name="connsiteY1" fmla="*/ 0 h 347310"/>
              <a:gd name="connsiteX2" fmla="*/ 7204603 w 7204603"/>
              <a:gd name="connsiteY2" fmla="*/ 347310 h 347310"/>
              <a:gd name="connsiteX3" fmla="*/ 0 w 7204603"/>
              <a:gd name="connsiteY3" fmla="*/ 347310 h 347310"/>
              <a:gd name="connsiteX4" fmla="*/ 0 w 7204603"/>
              <a:gd name="connsiteY4" fmla="*/ 0 h 347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4603" h="347310">
                <a:moveTo>
                  <a:pt x="0" y="0"/>
                </a:moveTo>
                <a:lnTo>
                  <a:pt x="7204603" y="0"/>
                </a:lnTo>
                <a:lnTo>
                  <a:pt x="7204603" y="347310"/>
                </a:lnTo>
                <a:lnTo>
                  <a:pt x="0" y="3473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860" tIns="22860" rIns="22860" bIns="22860" numCol="1" spcCol="1270" anchor="b" anchorCtr="0">
            <a:noAutofit/>
          </a:bodyPr>
          <a:lstStyle/>
          <a:p>
            <a:pPr marL="0" lvl="0" indent="0" algn="l" defTabSz="533400">
              <a:lnSpc>
                <a:spcPct val="90000"/>
              </a:lnSpc>
              <a:spcBef>
                <a:spcPct val="0"/>
              </a:spcBef>
              <a:spcAft>
                <a:spcPct val="35000"/>
              </a:spcAft>
              <a:buNone/>
            </a:pPr>
            <a:r>
              <a:rPr lang="en-GB" sz="1200" kern="1200" dirty="0">
                <a:solidFill>
                  <a:srgbClr val="C00000"/>
                </a:solidFill>
                <a:effectLst/>
                <a:latin typeface="+mn-lt"/>
                <a:ea typeface="Tahoma" panose="020B0604030504040204" pitchFamily="34" charset="0"/>
                <a:cs typeface="Tahoma" panose="020B0604030504040204" pitchFamily="34" charset="0"/>
              </a:rPr>
              <a:t>Annual Fee NAD 2 500</a:t>
            </a:r>
          </a:p>
        </p:txBody>
      </p:sp>
      <p:sp>
        <p:nvSpPr>
          <p:cNvPr id="12" name="Freeform: Shape 23">
            <a:extLst>
              <a:ext uri="{FF2B5EF4-FFF2-40B4-BE49-F238E27FC236}">
                <a16:creationId xmlns:a16="http://schemas.microsoft.com/office/drawing/2014/main" id="{A8516083-BB14-92B9-3CFD-D2964AAADCE5}"/>
              </a:ext>
            </a:extLst>
          </p:cNvPr>
          <p:cNvSpPr/>
          <p:nvPr/>
        </p:nvSpPr>
        <p:spPr>
          <a:xfrm>
            <a:off x="516000" y="3159000"/>
            <a:ext cx="4320000" cy="270000"/>
          </a:xfrm>
          <a:custGeom>
            <a:avLst/>
            <a:gdLst>
              <a:gd name="connsiteX0" fmla="*/ 88766 w 3118448"/>
              <a:gd name="connsiteY0" fmla="*/ 0 h 532488"/>
              <a:gd name="connsiteX1" fmla="*/ 3029682 w 3118448"/>
              <a:gd name="connsiteY1" fmla="*/ 0 h 532488"/>
              <a:gd name="connsiteX2" fmla="*/ 3118448 w 3118448"/>
              <a:gd name="connsiteY2" fmla="*/ 88766 h 532488"/>
              <a:gd name="connsiteX3" fmla="*/ 3118448 w 3118448"/>
              <a:gd name="connsiteY3" fmla="*/ 532488 h 532488"/>
              <a:gd name="connsiteX4" fmla="*/ 3118448 w 3118448"/>
              <a:gd name="connsiteY4" fmla="*/ 532488 h 532488"/>
              <a:gd name="connsiteX5" fmla="*/ 0 w 3118448"/>
              <a:gd name="connsiteY5" fmla="*/ 532488 h 532488"/>
              <a:gd name="connsiteX6" fmla="*/ 0 w 3118448"/>
              <a:gd name="connsiteY6" fmla="*/ 532488 h 532488"/>
              <a:gd name="connsiteX7" fmla="*/ 0 w 3118448"/>
              <a:gd name="connsiteY7" fmla="*/ 88766 h 532488"/>
              <a:gd name="connsiteX8" fmla="*/ 88766 w 3118448"/>
              <a:gd name="connsiteY8" fmla="*/ 0 h 53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8448" h="532488">
                <a:moveTo>
                  <a:pt x="88766" y="0"/>
                </a:moveTo>
                <a:lnTo>
                  <a:pt x="3029682" y="0"/>
                </a:lnTo>
                <a:cubicBezTo>
                  <a:pt x="3078706" y="0"/>
                  <a:pt x="3118448" y="39742"/>
                  <a:pt x="3118448" y="88766"/>
                </a:cubicBezTo>
                <a:lnTo>
                  <a:pt x="3118448" y="532488"/>
                </a:lnTo>
                <a:lnTo>
                  <a:pt x="3118448" y="532488"/>
                </a:lnTo>
                <a:lnTo>
                  <a:pt x="0" y="532488"/>
                </a:lnTo>
                <a:lnTo>
                  <a:pt x="0" y="532488"/>
                </a:lnTo>
                <a:lnTo>
                  <a:pt x="0" y="88766"/>
                </a:lnTo>
                <a:cubicBezTo>
                  <a:pt x="0" y="39742"/>
                  <a:pt x="39742" y="0"/>
                  <a:pt x="88766" y="0"/>
                </a:cubicBezTo>
                <a:close/>
              </a:path>
            </a:pathLst>
          </a:custGeom>
          <a:solidFill>
            <a:srgbClr val="CE2149"/>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61942" tIns="42892" rIns="61942" bIns="42892" numCol="1" spcCol="1270" anchor="ctr" anchorCtr="0">
            <a:noAutofit/>
          </a:bodyPr>
          <a:lstStyle/>
          <a:p>
            <a:pPr algn="ctr" defTabSz="444500">
              <a:lnSpc>
                <a:spcPct val="90000"/>
              </a:lnSpc>
              <a:spcBef>
                <a:spcPct val="0"/>
              </a:spcBef>
              <a:spcAft>
                <a:spcPct val="35000"/>
              </a:spcAft>
            </a:pPr>
            <a:r>
              <a:rPr lang="en-GB" sz="1000" b="1" dirty="0"/>
              <a:t>Small and Micro </a:t>
            </a:r>
            <a:r>
              <a:rPr lang="en-GB" sz="1000" b="1"/>
              <a:t>Enterprises </a:t>
            </a:r>
            <a:endParaRPr lang="en-GB" sz="1000" b="1" dirty="0"/>
          </a:p>
        </p:txBody>
      </p:sp>
      <p:sp>
        <p:nvSpPr>
          <p:cNvPr id="13" name="Freeform: Shape 24">
            <a:extLst>
              <a:ext uri="{FF2B5EF4-FFF2-40B4-BE49-F238E27FC236}">
                <a16:creationId xmlns:a16="http://schemas.microsoft.com/office/drawing/2014/main" id="{FFEA0697-121C-E358-F029-62824A908F8E}"/>
              </a:ext>
            </a:extLst>
          </p:cNvPr>
          <p:cNvSpPr/>
          <p:nvPr/>
        </p:nvSpPr>
        <p:spPr>
          <a:xfrm>
            <a:off x="515999" y="3440875"/>
            <a:ext cx="11159999" cy="308344"/>
          </a:xfrm>
          <a:custGeom>
            <a:avLst/>
            <a:gdLst>
              <a:gd name="connsiteX0" fmla="*/ 0 w 10308047"/>
              <a:gd name="connsiteY0" fmla="*/ 0 h 467179"/>
              <a:gd name="connsiteX1" fmla="*/ 10308047 w 10308047"/>
              <a:gd name="connsiteY1" fmla="*/ 0 h 467179"/>
              <a:gd name="connsiteX2" fmla="*/ 10308047 w 10308047"/>
              <a:gd name="connsiteY2" fmla="*/ 467179 h 467179"/>
              <a:gd name="connsiteX3" fmla="*/ 0 w 10308047"/>
              <a:gd name="connsiteY3" fmla="*/ 467179 h 467179"/>
              <a:gd name="connsiteX4" fmla="*/ 0 w 10308047"/>
              <a:gd name="connsiteY4" fmla="*/ 0 h 4671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8047" h="467179">
                <a:moveTo>
                  <a:pt x="0" y="0"/>
                </a:moveTo>
                <a:lnTo>
                  <a:pt x="10308047" y="0"/>
                </a:lnTo>
                <a:lnTo>
                  <a:pt x="10308047" y="467179"/>
                </a:lnTo>
                <a:lnTo>
                  <a:pt x="0" y="467179"/>
                </a:lnTo>
                <a:lnTo>
                  <a:pt x="0" y="0"/>
                </a:lnTo>
                <a:close/>
              </a:path>
            </a:pathLst>
          </a:custGeom>
          <a:scene3d>
            <a:camera prst="orthographicFront"/>
            <a:lightRig rig="threePt" dir="t">
              <a:rot lat="0" lon="0" rev="7500000"/>
            </a:lightRig>
          </a:scene3d>
          <a:sp3d z="-152400" extrusionH="63500" prstMaterial="dkEdge">
            <a:bevelT w="144450" h="363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350" tIns="67402" rIns="189504" bIns="67401" numCol="1" spcCol="1270" anchor="t" anchorCtr="0">
            <a:noAutofit/>
          </a:bodyPr>
          <a:lstStyle/>
          <a:p>
            <a:pPr marL="57150" lvl="1" indent="-57150" defTabSz="444500">
              <a:lnSpc>
                <a:spcPct val="90000"/>
              </a:lnSpc>
              <a:spcBef>
                <a:spcPct val="0"/>
              </a:spcBef>
              <a:spcAft>
                <a:spcPct val="15000"/>
              </a:spcAft>
              <a:buFont typeface="Arial" panose="020B0604020202020204" pitchFamily="34" charset="0"/>
              <a:buChar char="•"/>
            </a:pPr>
            <a:r>
              <a:rPr lang="en-GB" sz="1000" dirty="0">
                <a:solidFill>
                  <a:schemeClr val="dk1">
                    <a:hueOff val="0"/>
                    <a:satOff val="0"/>
                    <a:lumOff val="0"/>
                    <a:alphaOff val="0"/>
                  </a:schemeClr>
                </a:solidFill>
              </a:rPr>
              <a:t>Enterprises that meet the definition for Small and Micro Enterprises in the National Policy on Small and Medium Enterprises 2016-2021 and having a gross annual turnover that is less than N$5 million</a:t>
            </a:r>
          </a:p>
        </p:txBody>
      </p:sp>
      <p:sp>
        <p:nvSpPr>
          <p:cNvPr id="14" name="Freeform: Shape 25">
            <a:extLst>
              <a:ext uri="{FF2B5EF4-FFF2-40B4-BE49-F238E27FC236}">
                <a16:creationId xmlns:a16="http://schemas.microsoft.com/office/drawing/2014/main" id="{27167818-C6E0-C6F5-E530-22BEDF808C2F}"/>
              </a:ext>
            </a:extLst>
          </p:cNvPr>
          <p:cNvSpPr/>
          <p:nvPr/>
        </p:nvSpPr>
        <p:spPr>
          <a:xfrm>
            <a:off x="4997302" y="3870703"/>
            <a:ext cx="6678696" cy="270000"/>
          </a:xfrm>
          <a:custGeom>
            <a:avLst/>
            <a:gdLst>
              <a:gd name="connsiteX0" fmla="*/ 0 w 7204603"/>
              <a:gd name="connsiteY0" fmla="*/ 0 h 432747"/>
              <a:gd name="connsiteX1" fmla="*/ 7204603 w 7204603"/>
              <a:gd name="connsiteY1" fmla="*/ 0 h 432747"/>
              <a:gd name="connsiteX2" fmla="*/ 7204603 w 7204603"/>
              <a:gd name="connsiteY2" fmla="*/ 432747 h 432747"/>
              <a:gd name="connsiteX3" fmla="*/ 0 w 7204603"/>
              <a:gd name="connsiteY3" fmla="*/ 432747 h 432747"/>
              <a:gd name="connsiteX4" fmla="*/ 0 w 7204603"/>
              <a:gd name="connsiteY4" fmla="*/ 0 h 4327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4603" h="432747">
                <a:moveTo>
                  <a:pt x="0" y="0"/>
                </a:moveTo>
                <a:lnTo>
                  <a:pt x="7204603" y="0"/>
                </a:lnTo>
                <a:lnTo>
                  <a:pt x="7204603" y="432747"/>
                </a:lnTo>
                <a:lnTo>
                  <a:pt x="0" y="43274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860" tIns="22860" rIns="22860" bIns="22860" numCol="1" spcCol="1270" anchor="b" anchorCtr="0">
            <a:noAutofit/>
          </a:bodyPr>
          <a:lstStyle/>
          <a:p>
            <a:pPr marL="114300" lvl="1" indent="-114300" algn="l" defTabSz="577850">
              <a:lnSpc>
                <a:spcPct val="90000"/>
              </a:lnSpc>
              <a:spcBef>
                <a:spcPct val="0"/>
              </a:spcBef>
              <a:spcAft>
                <a:spcPct val="15000"/>
              </a:spcAft>
              <a:buNone/>
            </a:pPr>
            <a:r>
              <a:rPr lang="en-GB" sz="1200" kern="1200" dirty="0">
                <a:solidFill>
                  <a:srgbClr val="C00000"/>
                </a:solidFill>
                <a:effectLst/>
                <a:latin typeface="+mn-lt"/>
                <a:ea typeface="Tahoma" panose="020B0604030504040204" pitchFamily="34" charset="0"/>
                <a:cs typeface="Tahoma" panose="020B0604030504040204" pitchFamily="34" charset="0"/>
              </a:rPr>
              <a:t>Annual Fee determined on a case-by-case basis</a:t>
            </a:r>
            <a:endParaRPr lang="en-ZA" sz="1200" kern="1200" dirty="0">
              <a:solidFill>
                <a:srgbClr val="C00000"/>
              </a:solidFill>
              <a:effectLst/>
              <a:latin typeface="+mn-lt"/>
              <a:ea typeface="Tahoma" panose="020B0604030504040204" pitchFamily="34" charset="0"/>
              <a:cs typeface="Tahoma" panose="020B0604030504040204" pitchFamily="34" charset="0"/>
            </a:endParaRPr>
          </a:p>
        </p:txBody>
      </p:sp>
      <p:sp>
        <p:nvSpPr>
          <p:cNvPr id="15" name="Freeform: Shape 26">
            <a:extLst>
              <a:ext uri="{FF2B5EF4-FFF2-40B4-BE49-F238E27FC236}">
                <a16:creationId xmlns:a16="http://schemas.microsoft.com/office/drawing/2014/main" id="{9A7B3FA7-E793-111B-2C0C-AB5D3FA64994}"/>
              </a:ext>
            </a:extLst>
          </p:cNvPr>
          <p:cNvSpPr/>
          <p:nvPr/>
        </p:nvSpPr>
        <p:spPr>
          <a:xfrm>
            <a:off x="515999" y="3908053"/>
            <a:ext cx="4320000" cy="270000"/>
          </a:xfrm>
          <a:custGeom>
            <a:avLst/>
            <a:gdLst>
              <a:gd name="connsiteX0" fmla="*/ 88766 w 3118448"/>
              <a:gd name="connsiteY0" fmla="*/ 0 h 532488"/>
              <a:gd name="connsiteX1" fmla="*/ 3029682 w 3118448"/>
              <a:gd name="connsiteY1" fmla="*/ 0 h 532488"/>
              <a:gd name="connsiteX2" fmla="*/ 3118448 w 3118448"/>
              <a:gd name="connsiteY2" fmla="*/ 88766 h 532488"/>
              <a:gd name="connsiteX3" fmla="*/ 3118448 w 3118448"/>
              <a:gd name="connsiteY3" fmla="*/ 532488 h 532488"/>
              <a:gd name="connsiteX4" fmla="*/ 3118448 w 3118448"/>
              <a:gd name="connsiteY4" fmla="*/ 532488 h 532488"/>
              <a:gd name="connsiteX5" fmla="*/ 0 w 3118448"/>
              <a:gd name="connsiteY5" fmla="*/ 532488 h 532488"/>
              <a:gd name="connsiteX6" fmla="*/ 0 w 3118448"/>
              <a:gd name="connsiteY6" fmla="*/ 532488 h 532488"/>
              <a:gd name="connsiteX7" fmla="*/ 0 w 3118448"/>
              <a:gd name="connsiteY7" fmla="*/ 88766 h 532488"/>
              <a:gd name="connsiteX8" fmla="*/ 88766 w 3118448"/>
              <a:gd name="connsiteY8" fmla="*/ 0 h 53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8448" h="532488">
                <a:moveTo>
                  <a:pt x="88766" y="0"/>
                </a:moveTo>
                <a:lnTo>
                  <a:pt x="3029682" y="0"/>
                </a:lnTo>
                <a:cubicBezTo>
                  <a:pt x="3078706" y="0"/>
                  <a:pt x="3118448" y="39742"/>
                  <a:pt x="3118448" y="88766"/>
                </a:cubicBezTo>
                <a:lnTo>
                  <a:pt x="3118448" y="532488"/>
                </a:lnTo>
                <a:lnTo>
                  <a:pt x="3118448" y="532488"/>
                </a:lnTo>
                <a:lnTo>
                  <a:pt x="0" y="532488"/>
                </a:lnTo>
                <a:lnTo>
                  <a:pt x="0" y="532488"/>
                </a:lnTo>
                <a:lnTo>
                  <a:pt x="0" y="88766"/>
                </a:lnTo>
                <a:cubicBezTo>
                  <a:pt x="0" y="39742"/>
                  <a:pt x="39742" y="0"/>
                  <a:pt x="88766" y="0"/>
                </a:cubicBezTo>
                <a:close/>
              </a:path>
            </a:pathLst>
          </a:custGeom>
          <a:solidFill>
            <a:srgbClr val="F7DD0F"/>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61942" tIns="42892" rIns="61942" bIns="42892" numCol="1" spcCol="1270" anchor="ctr" anchorCtr="0">
            <a:noAutofit/>
          </a:bodyPr>
          <a:lstStyle/>
          <a:p>
            <a:pPr algn="ctr" defTabSz="444500">
              <a:lnSpc>
                <a:spcPct val="90000"/>
              </a:lnSpc>
              <a:spcBef>
                <a:spcPct val="0"/>
              </a:spcBef>
              <a:spcAft>
                <a:spcPct val="35000"/>
              </a:spcAft>
            </a:pPr>
            <a:r>
              <a:rPr lang="en-GB" sz="1000" b="1" dirty="0">
                <a:solidFill>
                  <a:schemeClr val="tx1"/>
                </a:solidFill>
              </a:rPr>
              <a:t>Research &amp; Development Organisations and Educational Establishments</a:t>
            </a:r>
            <a:endParaRPr lang="en-ZA" sz="1000" b="1" dirty="0">
              <a:solidFill>
                <a:schemeClr val="tx1"/>
              </a:solidFill>
            </a:endParaRPr>
          </a:p>
        </p:txBody>
      </p:sp>
      <p:sp>
        <p:nvSpPr>
          <p:cNvPr id="16" name="Freeform: Shape 27">
            <a:extLst>
              <a:ext uri="{FF2B5EF4-FFF2-40B4-BE49-F238E27FC236}">
                <a16:creationId xmlns:a16="http://schemas.microsoft.com/office/drawing/2014/main" id="{7CDA5DE1-2427-7422-9637-5A7A6EB496BC}"/>
              </a:ext>
            </a:extLst>
          </p:cNvPr>
          <p:cNvSpPr/>
          <p:nvPr/>
        </p:nvSpPr>
        <p:spPr>
          <a:xfrm>
            <a:off x="515999" y="4178052"/>
            <a:ext cx="11159999" cy="467179"/>
          </a:xfrm>
          <a:custGeom>
            <a:avLst/>
            <a:gdLst>
              <a:gd name="connsiteX0" fmla="*/ 0 w 10308047"/>
              <a:gd name="connsiteY0" fmla="*/ 0 h 365426"/>
              <a:gd name="connsiteX1" fmla="*/ 10308047 w 10308047"/>
              <a:gd name="connsiteY1" fmla="*/ 0 h 365426"/>
              <a:gd name="connsiteX2" fmla="*/ 10308047 w 10308047"/>
              <a:gd name="connsiteY2" fmla="*/ 365426 h 365426"/>
              <a:gd name="connsiteX3" fmla="*/ 0 w 10308047"/>
              <a:gd name="connsiteY3" fmla="*/ 365426 h 365426"/>
              <a:gd name="connsiteX4" fmla="*/ 0 w 10308047"/>
              <a:gd name="connsiteY4" fmla="*/ 0 h 365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8047" h="365426">
                <a:moveTo>
                  <a:pt x="0" y="0"/>
                </a:moveTo>
                <a:lnTo>
                  <a:pt x="10308047" y="0"/>
                </a:lnTo>
                <a:lnTo>
                  <a:pt x="10308047" y="365426"/>
                </a:lnTo>
                <a:lnTo>
                  <a:pt x="0" y="365426"/>
                </a:lnTo>
                <a:lnTo>
                  <a:pt x="0" y="0"/>
                </a:lnTo>
                <a:close/>
              </a:path>
            </a:pathLst>
          </a:custGeom>
          <a:scene3d>
            <a:camera prst="orthographicFront"/>
            <a:lightRig rig="threePt" dir="t">
              <a:rot lat="0" lon="0" rev="7500000"/>
            </a:lightRig>
          </a:scene3d>
          <a:sp3d z="-152400" extrusionH="63500" prstMaterial="dkEdge">
            <a:bevelT w="144450" h="363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350" tIns="67402" rIns="189504" bIns="67401" numCol="1" spcCol="1270" anchor="t" anchorCtr="0">
            <a:noAutofit/>
          </a:bodyPr>
          <a:lstStyle/>
          <a:p>
            <a:pPr marL="57150" lvl="1" indent="-57150" defTabSz="444500">
              <a:lnSpc>
                <a:spcPct val="90000"/>
              </a:lnSpc>
              <a:spcBef>
                <a:spcPct val="0"/>
              </a:spcBef>
              <a:spcAft>
                <a:spcPct val="15000"/>
              </a:spcAft>
              <a:buFont typeface="Arial" panose="020B0604020202020204" pitchFamily="34" charset="0"/>
              <a:buChar char="•"/>
            </a:pPr>
            <a:r>
              <a:rPr lang="en-US" sz="1000" dirty="0">
                <a:solidFill>
                  <a:schemeClr val="dk1">
                    <a:hueOff val="0"/>
                    <a:satOff val="0"/>
                    <a:lumOff val="0"/>
                    <a:alphaOff val="0"/>
                  </a:schemeClr>
                </a:solidFill>
              </a:rPr>
              <a:t>Local, Regional and International  R&amp;D </a:t>
            </a:r>
            <a:r>
              <a:rPr lang="en-GB" sz="1000" dirty="0">
                <a:solidFill>
                  <a:schemeClr val="dk1">
                    <a:hueOff val="0"/>
                    <a:satOff val="0"/>
                    <a:lumOff val="0"/>
                    <a:alphaOff val="0"/>
                  </a:schemeClr>
                </a:solidFill>
              </a:rPr>
              <a:t>Organisations and Educational Establishments with relevant research capacities supporting the development and deployment of hydrogen production technologies (including electrolysers, fuel cells, chemical synthesis technologies for the production of green hydrogen derivatives, renewable energy generation technologies and other ancillary services directly related to the green hydrogen production value chain)</a:t>
            </a:r>
            <a:endParaRPr lang="en-ZA" sz="1000" dirty="0">
              <a:solidFill>
                <a:schemeClr val="dk1">
                  <a:hueOff val="0"/>
                  <a:satOff val="0"/>
                  <a:lumOff val="0"/>
                  <a:alphaOff val="0"/>
                </a:schemeClr>
              </a:solidFill>
            </a:endParaRPr>
          </a:p>
        </p:txBody>
      </p:sp>
      <p:sp>
        <p:nvSpPr>
          <p:cNvPr id="17" name="Freeform: Shape 19">
            <a:extLst>
              <a:ext uri="{FF2B5EF4-FFF2-40B4-BE49-F238E27FC236}">
                <a16:creationId xmlns:a16="http://schemas.microsoft.com/office/drawing/2014/main" id="{BDB5D6BC-E013-D357-6D38-16AD14ECA100}"/>
              </a:ext>
            </a:extLst>
          </p:cNvPr>
          <p:cNvSpPr/>
          <p:nvPr/>
        </p:nvSpPr>
        <p:spPr>
          <a:xfrm>
            <a:off x="4997302" y="4766716"/>
            <a:ext cx="6678696" cy="270000"/>
          </a:xfrm>
          <a:custGeom>
            <a:avLst/>
            <a:gdLst>
              <a:gd name="connsiteX0" fmla="*/ 0 w 7204603"/>
              <a:gd name="connsiteY0" fmla="*/ 0 h 532488"/>
              <a:gd name="connsiteX1" fmla="*/ 7204603 w 7204603"/>
              <a:gd name="connsiteY1" fmla="*/ 0 h 532488"/>
              <a:gd name="connsiteX2" fmla="*/ 7204603 w 7204603"/>
              <a:gd name="connsiteY2" fmla="*/ 532488 h 532488"/>
              <a:gd name="connsiteX3" fmla="*/ 0 w 7204603"/>
              <a:gd name="connsiteY3" fmla="*/ 532488 h 532488"/>
              <a:gd name="connsiteX4" fmla="*/ 0 w 7204603"/>
              <a:gd name="connsiteY4" fmla="*/ 0 h 532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4603" h="532488">
                <a:moveTo>
                  <a:pt x="0" y="0"/>
                </a:moveTo>
                <a:lnTo>
                  <a:pt x="7204603" y="0"/>
                </a:lnTo>
                <a:lnTo>
                  <a:pt x="7204603" y="532488"/>
                </a:lnTo>
                <a:lnTo>
                  <a:pt x="0" y="53248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860" tIns="22860" rIns="22860" bIns="22860" numCol="1" spcCol="1270" anchor="b" anchorCtr="0">
            <a:noAutofit/>
          </a:bodyPr>
          <a:lstStyle/>
          <a:p>
            <a:pPr marL="0" lvl="0" indent="0" algn="l" defTabSz="533400">
              <a:lnSpc>
                <a:spcPct val="90000"/>
              </a:lnSpc>
              <a:spcBef>
                <a:spcPct val="0"/>
              </a:spcBef>
              <a:spcAft>
                <a:spcPct val="35000"/>
              </a:spcAft>
              <a:buNone/>
            </a:pPr>
            <a:r>
              <a:rPr lang="en-GB" sz="1200" kern="1200" dirty="0">
                <a:solidFill>
                  <a:srgbClr val="C00000"/>
                </a:solidFill>
                <a:effectLst/>
                <a:latin typeface="+mn-lt"/>
                <a:ea typeface="Tahoma" panose="020B0604030504040204" pitchFamily="34" charset="0"/>
                <a:cs typeface="Tahoma" panose="020B0604030504040204" pitchFamily="34" charset="0"/>
              </a:rPr>
              <a:t>Annual Fee determined on a case-by-case basis</a:t>
            </a:r>
          </a:p>
        </p:txBody>
      </p:sp>
      <p:sp>
        <p:nvSpPr>
          <p:cNvPr id="18" name="Freeform: Shape 20">
            <a:extLst>
              <a:ext uri="{FF2B5EF4-FFF2-40B4-BE49-F238E27FC236}">
                <a16:creationId xmlns:a16="http://schemas.microsoft.com/office/drawing/2014/main" id="{56482A1B-F239-10C4-2612-248C0E2E036F}"/>
              </a:ext>
            </a:extLst>
          </p:cNvPr>
          <p:cNvSpPr/>
          <p:nvPr/>
        </p:nvSpPr>
        <p:spPr>
          <a:xfrm>
            <a:off x="515999" y="4766716"/>
            <a:ext cx="4320000" cy="270000"/>
          </a:xfrm>
          <a:custGeom>
            <a:avLst/>
            <a:gdLst>
              <a:gd name="connsiteX0" fmla="*/ 88766 w 3118448"/>
              <a:gd name="connsiteY0" fmla="*/ 0 h 532488"/>
              <a:gd name="connsiteX1" fmla="*/ 3029682 w 3118448"/>
              <a:gd name="connsiteY1" fmla="*/ 0 h 532488"/>
              <a:gd name="connsiteX2" fmla="*/ 3118448 w 3118448"/>
              <a:gd name="connsiteY2" fmla="*/ 88766 h 532488"/>
              <a:gd name="connsiteX3" fmla="*/ 3118448 w 3118448"/>
              <a:gd name="connsiteY3" fmla="*/ 532488 h 532488"/>
              <a:gd name="connsiteX4" fmla="*/ 3118448 w 3118448"/>
              <a:gd name="connsiteY4" fmla="*/ 532488 h 532488"/>
              <a:gd name="connsiteX5" fmla="*/ 0 w 3118448"/>
              <a:gd name="connsiteY5" fmla="*/ 532488 h 532488"/>
              <a:gd name="connsiteX6" fmla="*/ 0 w 3118448"/>
              <a:gd name="connsiteY6" fmla="*/ 532488 h 532488"/>
              <a:gd name="connsiteX7" fmla="*/ 0 w 3118448"/>
              <a:gd name="connsiteY7" fmla="*/ 88766 h 532488"/>
              <a:gd name="connsiteX8" fmla="*/ 88766 w 3118448"/>
              <a:gd name="connsiteY8" fmla="*/ 0 h 53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8448" h="532488">
                <a:moveTo>
                  <a:pt x="88766" y="0"/>
                </a:moveTo>
                <a:lnTo>
                  <a:pt x="3029682" y="0"/>
                </a:lnTo>
                <a:cubicBezTo>
                  <a:pt x="3078706" y="0"/>
                  <a:pt x="3118448" y="39742"/>
                  <a:pt x="3118448" y="88766"/>
                </a:cubicBezTo>
                <a:lnTo>
                  <a:pt x="3118448" y="532488"/>
                </a:lnTo>
                <a:lnTo>
                  <a:pt x="3118448" y="532488"/>
                </a:lnTo>
                <a:lnTo>
                  <a:pt x="0" y="532488"/>
                </a:lnTo>
                <a:lnTo>
                  <a:pt x="0" y="532488"/>
                </a:lnTo>
                <a:lnTo>
                  <a:pt x="0" y="88766"/>
                </a:lnTo>
                <a:cubicBezTo>
                  <a:pt x="0" y="39742"/>
                  <a:pt x="39742" y="0"/>
                  <a:pt x="88766" y="0"/>
                </a:cubicBezTo>
                <a:close/>
              </a:path>
            </a:pathLst>
          </a:custGeom>
          <a:solidFill>
            <a:srgbClr val="267D3D"/>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61942" tIns="42892" rIns="61942" bIns="42892" numCol="1" spcCol="1270" anchor="ctr" anchorCtr="0">
            <a:noAutofit/>
          </a:bodyPr>
          <a:lstStyle/>
          <a:p>
            <a:pPr algn="ctr" defTabSz="444500">
              <a:lnSpc>
                <a:spcPct val="90000"/>
              </a:lnSpc>
              <a:spcBef>
                <a:spcPct val="0"/>
              </a:spcBef>
              <a:spcAft>
                <a:spcPct val="35000"/>
              </a:spcAft>
            </a:pPr>
            <a:r>
              <a:rPr lang="en-GB" sz="1000" b="1" dirty="0"/>
              <a:t>National, regional or International Associations</a:t>
            </a:r>
          </a:p>
        </p:txBody>
      </p:sp>
      <p:sp>
        <p:nvSpPr>
          <p:cNvPr id="19" name="Freeform: Shape 21">
            <a:extLst>
              <a:ext uri="{FF2B5EF4-FFF2-40B4-BE49-F238E27FC236}">
                <a16:creationId xmlns:a16="http://schemas.microsoft.com/office/drawing/2014/main" id="{EFAFE71D-F78D-DD8A-3699-E7AB636355F6}"/>
              </a:ext>
            </a:extLst>
          </p:cNvPr>
          <p:cNvSpPr/>
          <p:nvPr/>
        </p:nvSpPr>
        <p:spPr>
          <a:xfrm>
            <a:off x="515999" y="5045635"/>
            <a:ext cx="11159999" cy="524112"/>
          </a:xfrm>
          <a:custGeom>
            <a:avLst/>
            <a:gdLst>
              <a:gd name="connsiteX0" fmla="*/ 0 w 10308047"/>
              <a:gd name="connsiteY0" fmla="*/ 0 h 693914"/>
              <a:gd name="connsiteX1" fmla="*/ 10308047 w 10308047"/>
              <a:gd name="connsiteY1" fmla="*/ 0 h 693914"/>
              <a:gd name="connsiteX2" fmla="*/ 10308047 w 10308047"/>
              <a:gd name="connsiteY2" fmla="*/ 693914 h 693914"/>
              <a:gd name="connsiteX3" fmla="*/ 0 w 10308047"/>
              <a:gd name="connsiteY3" fmla="*/ 693914 h 693914"/>
              <a:gd name="connsiteX4" fmla="*/ 0 w 10308047"/>
              <a:gd name="connsiteY4" fmla="*/ 0 h 693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8047" h="693914">
                <a:moveTo>
                  <a:pt x="0" y="0"/>
                </a:moveTo>
                <a:lnTo>
                  <a:pt x="10308047" y="0"/>
                </a:lnTo>
                <a:lnTo>
                  <a:pt x="10308047" y="693914"/>
                </a:lnTo>
                <a:lnTo>
                  <a:pt x="0" y="693914"/>
                </a:lnTo>
                <a:lnTo>
                  <a:pt x="0" y="0"/>
                </a:lnTo>
                <a:close/>
              </a:path>
            </a:pathLst>
          </a:custGeom>
          <a:scene3d>
            <a:camera prst="orthographicFront"/>
            <a:lightRig rig="threePt" dir="t">
              <a:rot lat="0" lon="0" rev="7500000"/>
            </a:lightRig>
          </a:scene3d>
          <a:sp3d z="-152400" extrusionH="63500" prstMaterial="dkEdge">
            <a:bevelT w="144450" h="363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6350" tIns="67402" rIns="189504" bIns="67401" numCol="1" spcCol="1270" anchor="t" anchorCtr="0">
            <a:noAutofit/>
          </a:bodyPr>
          <a:lstStyle/>
          <a:p>
            <a:pPr marL="57150" lvl="1" indent="-57150" defTabSz="444500">
              <a:lnSpc>
                <a:spcPct val="90000"/>
              </a:lnSpc>
              <a:spcBef>
                <a:spcPct val="0"/>
              </a:spcBef>
              <a:spcAft>
                <a:spcPct val="15000"/>
              </a:spcAft>
              <a:buFont typeface="Arial" panose="020B0604020202020204" pitchFamily="34" charset="0"/>
              <a:buChar char="•"/>
            </a:pPr>
            <a:r>
              <a:rPr lang="en-GB" sz="1000" dirty="0">
                <a:solidFill>
                  <a:schemeClr val="dk1">
                    <a:hueOff val="0"/>
                    <a:satOff val="0"/>
                    <a:lumOff val="0"/>
                    <a:alphaOff val="0"/>
                  </a:schemeClr>
                </a:solidFill>
              </a:rPr>
              <a:t>Associations with relevant advocacy, regulatory, communication capacities supporting the development and deployment of hydrogen production technologies (including electrolysers, fuel cells, chemical synthesis technologies for the production of green hydrogen derivatives, renewable energy generation technologies and other ancillary services directly related to the green hydrogen production value chain)</a:t>
            </a:r>
          </a:p>
        </p:txBody>
      </p:sp>
    </p:spTree>
    <p:extLst>
      <p:ext uri="{BB962C8B-B14F-4D97-AF65-F5344CB8AC3E}">
        <p14:creationId xmlns:p14="http://schemas.microsoft.com/office/powerpoint/2010/main" val="385476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1"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ppt_y</p:attrName>
                                        </p:attrNameLst>
                                      </p:cBhvr>
                                      <p:tavLst>
                                        <p:tav tm="0">
                                          <p:val>
                                            <p:strVal val="#ppt_y-#ppt_h*1.125000"/>
                                          </p:val>
                                        </p:tav>
                                        <p:tav tm="100000">
                                          <p:val>
                                            <p:strVal val="#ppt_y"/>
                                          </p:val>
                                        </p:tav>
                                      </p:tavLst>
                                    </p:anim>
                                    <p:animEffect transition="in" filter="wipe(down)">
                                      <p:cBhvr>
                                        <p:cTn id="13" dur="500"/>
                                        <p:tgtEl>
                                          <p:spTgt spid="7"/>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p:tgtEl>
                                          <p:spTgt spid="5"/>
                                        </p:tgtEl>
                                        <p:attrNameLst>
                                          <p:attrName>ppt_y</p:attrName>
                                        </p:attrNameLst>
                                      </p:cBhvr>
                                      <p:tavLst>
                                        <p:tav tm="0">
                                          <p:val>
                                            <p:strVal val="#ppt_y+#ppt_h*1.125000"/>
                                          </p:val>
                                        </p:tav>
                                        <p:tav tm="100000">
                                          <p:val>
                                            <p:strVal val="#ppt_y"/>
                                          </p:val>
                                        </p:tav>
                                      </p:tavLst>
                                    </p:anim>
                                    <p:animEffect transition="in" filter="wipe(up)">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12" presetClass="entr" presetSubtype="1"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p:tgtEl>
                                          <p:spTgt spid="10"/>
                                        </p:tgtEl>
                                        <p:attrNameLst>
                                          <p:attrName>ppt_y</p:attrName>
                                        </p:attrNameLst>
                                      </p:cBhvr>
                                      <p:tavLst>
                                        <p:tav tm="0">
                                          <p:val>
                                            <p:strVal val="#ppt_y-#ppt_h*1.125000"/>
                                          </p:val>
                                        </p:tav>
                                        <p:tav tm="100000">
                                          <p:val>
                                            <p:strVal val="#ppt_y"/>
                                          </p:val>
                                        </p:tav>
                                      </p:tavLst>
                                    </p:anim>
                                    <p:animEffect transition="in" filter="wipe(down)">
                                      <p:cBhvr>
                                        <p:cTn id="29" dur="500"/>
                                        <p:tgtEl>
                                          <p:spTgt spid="10"/>
                                        </p:tgtEl>
                                      </p:cBhvr>
                                    </p:animEffect>
                                  </p:childTnLst>
                                </p:cTn>
                              </p:par>
                            </p:childTnLst>
                          </p:cTn>
                        </p:par>
                        <p:par>
                          <p:cTn id="30" fill="hold">
                            <p:stCondLst>
                              <p:cond delay="1000"/>
                            </p:stCondLst>
                            <p:childTnLst>
                              <p:par>
                                <p:cTn id="31" presetID="12" presetClass="entr" presetSubtype="4"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p:tgtEl>
                                          <p:spTgt spid="8"/>
                                        </p:tgtEl>
                                        <p:attrNameLst>
                                          <p:attrName>ppt_y</p:attrName>
                                        </p:attrNameLst>
                                      </p:cBhvr>
                                      <p:tavLst>
                                        <p:tav tm="0">
                                          <p:val>
                                            <p:strVal val="#ppt_y+#ppt_h*1.125000"/>
                                          </p:val>
                                        </p:tav>
                                        <p:tav tm="100000">
                                          <p:val>
                                            <p:strVal val="#ppt_y"/>
                                          </p:val>
                                        </p:tav>
                                      </p:tavLst>
                                    </p:anim>
                                    <p:animEffect transition="in" filter="wipe(up)">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0-#ppt_w/2"/>
                                          </p:val>
                                        </p:tav>
                                        <p:tav tm="100000">
                                          <p:val>
                                            <p:strVal val="#ppt_x"/>
                                          </p:val>
                                        </p:tav>
                                      </p:tavLst>
                                    </p:anim>
                                    <p:anim calcmode="lin" valueType="num">
                                      <p:cBhvr additive="base">
                                        <p:cTn id="40" dur="500" fill="hold"/>
                                        <p:tgtEl>
                                          <p:spTgt spid="12"/>
                                        </p:tgtEl>
                                        <p:attrNameLst>
                                          <p:attrName>ppt_y</p:attrName>
                                        </p:attrNameLst>
                                      </p:cBhvr>
                                      <p:tavLst>
                                        <p:tav tm="0">
                                          <p:val>
                                            <p:strVal val="#ppt_y"/>
                                          </p:val>
                                        </p:tav>
                                        <p:tav tm="100000">
                                          <p:val>
                                            <p:strVal val="#ppt_y"/>
                                          </p:val>
                                        </p:tav>
                                      </p:tavLst>
                                    </p:anim>
                                  </p:childTnLst>
                                </p:cTn>
                              </p:par>
                            </p:childTnLst>
                          </p:cTn>
                        </p:par>
                        <p:par>
                          <p:cTn id="41" fill="hold">
                            <p:stCondLst>
                              <p:cond delay="500"/>
                            </p:stCondLst>
                            <p:childTnLst>
                              <p:par>
                                <p:cTn id="42" presetID="12" presetClass="entr" presetSubtype="1"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p:tgtEl>
                                          <p:spTgt spid="13"/>
                                        </p:tgtEl>
                                        <p:attrNameLst>
                                          <p:attrName>ppt_y</p:attrName>
                                        </p:attrNameLst>
                                      </p:cBhvr>
                                      <p:tavLst>
                                        <p:tav tm="0">
                                          <p:val>
                                            <p:strVal val="#ppt_y-#ppt_h*1.125000"/>
                                          </p:val>
                                        </p:tav>
                                        <p:tav tm="100000">
                                          <p:val>
                                            <p:strVal val="#ppt_y"/>
                                          </p:val>
                                        </p:tav>
                                      </p:tavLst>
                                    </p:anim>
                                    <p:animEffect transition="in" filter="wipe(down)">
                                      <p:cBhvr>
                                        <p:cTn id="45" dur="500"/>
                                        <p:tgtEl>
                                          <p:spTgt spid="13"/>
                                        </p:tgtEl>
                                      </p:cBhvr>
                                    </p:animEffect>
                                  </p:childTnLst>
                                </p:cTn>
                              </p:par>
                            </p:childTnLst>
                          </p:cTn>
                        </p:par>
                        <p:par>
                          <p:cTn id="46" fill="hold">
                            <p:stCondLst>
                              <p:cond delay="1000"/>
                            </p:stCondLst>
                            <p:childTnLst>
                              <p:par>
                                <p:cTn id="47" presetID="12" presetClass="entr" presetSubtype="4"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p:tgtEl>
                                          <p:spTgt spid="11"/>
                                        </p:tgtEl>
                                        <p:attrNameLst>
                                          <p:attrName>ppt_y</p:attrName>
                                        </p:attrNameLst>
                                      </p:cBhvr>
                                      <p:tavLst>
                                        <p:tav tm="0">
                                          <p:val>
                                            <p:strVal val="#ppt_y+#ppt_h*1.125000"/>
                                          </p:val>
                                        </p:tav>
                                        <p:tav tm="100000">
                                          <p:val>
                                            <p:strVal val="#ppt_y"/>
                                          </p:val>
                                        </p:tav>
                                      </p:tavLst>
                                    </p:anim>
                                    <p:animEffect transition="in" filter="wipe(up)">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0-#ppt_w/2"/>
                                          </p:val>
                                        </p:tav>
                                        <p:tav tm="100000">
                                          <p:val>
                                            <p:strVal val="#ppt_x"/>
                                          </p:val>
                                        </p:tav>
                                      </p:tavLst>
                                    </p:anim>
                                    <p:anim calcmode="lin" valueType="num">
                                      <p:cBhvr additive="base">
                                        <p:cTn id="56" dur="500" fill="hold"/>
                                        <p:tgtEl>
                                          <p:spTgt spid="15"/>
                                        </p:tgtEl>
                                        <p:attrNameLst>
                                          <p:attrName>ppt_y</p:attrName>
                                        </p:attrNameLst>
                                      </p:cBhvr>
                                      <p:tavLst>
                                        <p:tav tm="0">
                                          <p:val>
                                            <p:strVal val="#ppt_y"/>
                                          </p:val>
                                        </p:tav>
                                        <p:tav tm="100000">
                                          <p:val>
                                            <p:strVal val="#ppt_y"/>
                                          </p:val>
                                        </p:tav>
                                      </p:tavLst>
                                    </p:anim>
                                  </p:childTnLst>
                                </p:cTn>
                              </p:par>
                            </p:childTnLst>
                          </p:cTn>
                        </p:par>
                        <p:par>
                          <p:cTn id="57" fill="hold">
                            <p:stCondLst>
                              <p:cond delay="500"/>
                            </p:stCondLst>
                            <p:childTnLst>
                              <p:par>
                                <p:cTn id="58" presetID="12" presetClass="entr" presetSubtype="1" fill="hold" grpId="0" nodeType="afterEffect">
                                  <p:stCondLst>
                                    <p:cond delay="0"/>
                                  </p:stCondLst>
                                  <p:childTnLst>
                                    <p:set>
                                      <p:cBhvr>
                                        <p:cTn id="59" dur="1" fill="hold">
                                          <p:stCondLst>
                                            <p:cond delay="0"/>
                                          </p:stCondLst>
                                        </p:cTn>
                                        <p:tgtEl>
                                          <p:spTgt spid="16"/>
                                        </p:tgtEl>
                                        <p:attrNameLst>
                                          <p:attrName>style.visibility</p:attrName>
                                        </p:attrNameLst>
                                      </p:cBhvr>
                                      <p:to>
                                        <p:strVal val="visible"/>
                                      </p:to>
                                    </p:set>
                                    <p:anim calcmode="lin" valueType="num">
                                      <p:cBhvr additive="base">
                                        <p:cTn id="60" dur="500"/>
                                        <p:tgtEl>
                                          <p:spTgt spid="16"/>
                                        </p:tgtEl>
                                        <p:attrNameLst>
                                          <p:attrName>ppt_y</p:attrName>
                                        </p:attrNameLst>
                                      </p:cBhvr>
                                      <p:tavLst>
                                        <p:tav tm="0">
                                          <p:val>
                                            <p:strVal val="#ppt_y-#ppt_h*1.125000"/>
                                          </p:val>
                                        </p:tav>
                                        <p:tav tm="100000">
                                          <p:val>
                                            <p:strVal val="#ppt_y"/>
                                          </p:val>
                                        </p:tav>
                                      </p:tavLst>
                                    </p:anim>
                                    <p:animEffect transition="in" filter="wipe(down)">
                                      <p:cBhvr>
                                        <p:cTn id="61" dur="500"/>
                                        <p:tgtEl>
                                          <p:spTgt spid="16"/>
                                        </p:tgtEl>
                                      </p:cBhvr>
                                    </p:animEffect>
                                  </p:childTnLst>
                                </p:cTn>
                              </p:par>
                            </p:childTnLst>
                          </p:cTn>
                        </p:par>
                        <p:par>
                          <p:cTn id="62" fill="hold">
                            <p:stCondLst>
                              <p:cond delay="1000"/>
                            </p:stCondLst>
                            <p:childTnLst>
                              <p:par>
                                <p:cTn id="63" presetID="12" presetClass="entr" presetSubtype="4"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p:tgtEl>
                                          <p:spTgt spid="14"/>
                                        </p:tgtEl>
                                        <p:attrNameLst>
                                          <p:attrName>ppt_y</p:attrName>
                                        </p:attrNameLst>
                                      </p:cBhvr>
                                      <p:tavLst>
                                        <p:tav tm="0">
                                          <p:val>
                                            <p:strVal val="#ppt_y+#ppt_h*1.125000"/>
                                          </p:val>
                                        </p:tav>
                                        <p:tav tm="100000">
                                          <p:val>
                                            <p:strVal val="#ppt_y"/>
                                          </p:val>
                                        </p:tav>
                                      </p:tavLst>
                                    </p:anim>
                                    <p:animEffect transition="in" filter="wipe(up)">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0-#ppt_w/2"/>
                                          </p:val>
                                        </p:tav>
                                        <p:tav tm="100000">
                                          <p:val>
                                            <p:strVal val="#ppt_x"/>
                                          </p:val>
                                        </p:tav>
                                      </p:tavLst>
                                    </p:anim>
                                    <p:anim calcmode="lin" valueType="num">
                                      <p:cBhvr additive="base">
                                        <p:cTn id="72" dur="500" fill="hold"/>
                                        <p:tgtEl>
                                          <p:spTgt spid="18"/>
                                        </p:tgtEl>
                                        <p:attrNameLst>
                                          <p:attrName>ppt_y</p:attrName>
                                        </p:attrNameLst>
                                      </p:cBhvr>
                                      <p:tavLst>
                                        <p:tav tm="0">
                                          <p:val>
                                            <p:strVal val="#ppt_y"/>
                                          </p:val>
                                        </p:tav>
                                        <p:tav tm="100000">
                                          <p:val>
                                            <p:strVal val="#ppt_y"/>
                                          </p:val>
                                        </p:tav>
                                      </p:tavLst>
                                    </p:anim>
                                  </p:childTnLst>
                                </p:cTn>
                              </p:par>
                            </p:childTnLst>
                          </p:cTn>
                        </p:par>
                        <p:par>
                          <p:cTn id="73" fill="hold">
                            <p:stCondLst>
                              <p:cond delay="500"/>
                            </p:stCondLst>
                            <p:childTnLst>
                              <p:par>
                                <p:cTn id="74" presetID="12" presetClass="entr" presetSubtype="1" fill="hold" grpId="0" nodeType="afterEffect">
                                  <p:stCondLst>
                                    <p:cond delay="0"/>
                                  </p:stCondLst>
                                  <p:childTnLst>
                                    <p:set>
                                      <p:cBhvr>
                                        <p:cTn id="75" dur="1" fill="hold">
                                          <p:stCondLst>
                                            <p:cond delay="0"/>
                                          </p:stCondLst>
                                        </p:cTn>
                                        <p:tgtEl>
                                          <p:spTgt spid="19"/>
                                        </p:tgtEl>
                                        <p:attrNameLst>
                                          <p:attrName>style.visibility</p:attrName>
                                        </p:attrNameLst>
                                      </p:cBhvr>
                                      <p:to>
                                        <p:strVal val="visible"/>
                                      </p:to>
                                    </p:set>
                                    <p:anim calcmode="lin" valueType="num">
                                      <p:cBhvr additive="base">
                                        <p:cTn id="76" dur="500"/>
                                        <p:tgtEl>
                                          <p:spTgt spid="19"/>
                                        </p:tgtEl>
                                        <p:attrNameLst>
                                          <p:attrName>ppt_y</p:attrName>
                                        </p:attrNameLst>
                                      </p:cBhvr>
                                      <p:tavLst>
                                        <p:tav tm="0">
                                          <p:val>
                                            <p:strVal val="#ppt_y-#ppt_h*1.125000"/>
                                          </p:val>
                                        </p:tav>
                                        <p:tav tm="100000">
                                          <p:val>
                                            <p:strVal val="#ppt_y"/>
                                          </p:val>
                                        </p:tav>
                                      </p:tavLst>
                                    </p:anim>
                                    <p:animEffect transition="in" filter="wipe(down)">
                                      <p:cBhvr>
                                        <p:cTn id="77" dur="500"/>
                                        <p:tgtEl>
                                          <p:spTgt spid="19"/>
                                        </p:tgtEl>
                                      </p:cBhvr>
                                    </p:animEffect>
                                  </p:childTnLst>
                                </p:cTn>
                              </p:par>
                            </p:childTnLst>
                          </p:cTn>
                        </p:par>
                        <p:par>
                          <p:cTn id="78" fill="hold">
                            <p:stCondLst>
                              <p:cond delay="1000"/>
                            </p:stCondLst>
                            <p:childTnLst>
                              <p:par>
                                <p:cTn id="79" presetID="12" presetClass="entr" presetSubtype="4"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additive="base">
                                        <p:cTn id="81" dur="500"/>
                                        <p:tgtEl>
                                          <p:spTgt spid="17"/>
                                        </p:tgtEl>
                                        <p:attrNameLst>
                                          <p:attrName>ppt_y</p:attrName>
                                        </p:attrNameLst>
                                      </p:cBhvr>
                                      <p:tavLst>
                                        <p:tav tm="0">
                                          <p:val>
                                            <p:strVal val="#ppt_y+#ppt_h*1.125000"/>
                                          </p:val>
                                        </p:tav>
                                        <p:tav tm="100000">
                                          <p:val>
                                            <p:strVal val="#ppt_y"/>
                                          </p:val>
                                        </p:tav>
                                      </p:tavLst>
                                    </p:anim>
                                    <p:animEffect transition="in" filter="wipe(up)">
                                      <p:cBhvr>
                                        <p:cTn id="8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p:bldP spid="9" grpId="0" animBg="1"/>
      <p:bldP spid="10" grpId="0" animBg="1"/>
      <p:bldP spid="11" grpId="0"/>
      <p:bldP spid="12" grpId="0" animBg="1"/>
      <p:bldP spid="13" grpId="0" animBg="1"/>
      <p:bldP spid="14" grpId="0"/>
      <p:bldP spid="15" grpId="0" animBg="1"/>
      <p:bldP spid="16" grpId="0" animBg="1"/>
      <p:bldP spid="17" grpId="0"/>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D4439C8-A4DA-41AF-C07D-7E720D27A7FC}"/>
              </a:ext>
            </a:extLst>
          </p:cNvPr>
          <p:cNvSpPr>
            <a:spLocks noGrp="1"/>
          </p:cNvSpPr>
          <p:nvPr>
            <p:ph type="body" sz="quarter" idx="13"/>
          </p:nvPr>
        </p:nvSpPr>
        <p:spPr/>
        <p:txBody>
          <a:bodyPr>
            <a:normAutofit/>
          </a:bodyPr>
          <a:lstStyle/>
          <a:p>
            <a:r>
              <a:rPr lang="en-NA" sz="2800" dirty="0">
                <a:latin typeface="Gilroy ExtraBold" panose="00000900000000000000" pitchFamily="2" charset="0"/>
              </a:rPr>
              <a:t>How to become a member?</a:t>
            </a:r>
            <a:endParaRPr lang="en-NA" sz="2800" dirty="0"/>
          </a:p>
        </p:txBody>
      </p:sp>
      <p:sp>
        <p:nvSpPr>
          <p:cNvPr id="5" name="Slide Number Placeholder 4">
            <a:extLst>
              <a:ext uri="{FF2B5EF4-FFF2-40B4-BE49-F238E27FC236}">
                <a16:creationId xmlns:a16="http://schemas.microsoft.com/office/drawing/2014/main" id="{AF596FEE-C766-377C-62A0-55083075D1DF}"/>
              </a:ext>
            </a:extLst>
          </p:cNvPr>
          <p:cNvSpPr>
            <a:spLocks noGrp="1"/>
          </p:cNvSpPr>
          <p:nvPr>
            <p:ph type="sldNum" sz="quarter" idx="4"/>
          </p:nvPr>
        </p:nvSpPr>
        <p:spPr/>
        <p:txBody>
          <a:bodyPr/>
          <a:lstStyle/>
          <a:p>
            <a:r>
              <a:rPr lang="en-ZA"/>
              <a:t># </a:t>
            </a:r>
            <a:fld id="{7CCA5DBB-C2E2-404A-B2E1-071CDC4A3D58}" type="slidenum">
              <a:rPr lang="en-ZA" smtClean="0"/>
              <a:pPr/>
              <a:t>7</a:t>
            </a:fld>
            <a:endParaRPr lang="en-ZA" dirty="0"/>
          </a:p>
        </p:txBody>
      </p:sp>
      <p:sp>
        <p:nvSpPr>
          <p:cNvPr id="6" name="Content Placeholder 2">
            <a:extLst>
              <a:ext uri="{FF2B5EF4-FFF2-40B4-BE49-F238E27FC236}">
                <a16:creationId xmlns:a16="http://schemas.microsoft.com/office/drawing/2014/main" id="{8868A660-7B63-D196-28E4-CF836E5D718A}"/>
              </a:ext>
            </a:extLst>
          </p:cNvPr>
          <p:cNvSpPr txBox="1">
            <a:spLocks/>
          </p:cNvSpPr>
          <p:nvPr/>
        </p:nvSpPr>
        <p:spPr>
          <a:xfrm>
            <a:off x="516000" y="1339702"/>
            <a:ext cx="11160000" cy="111641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Complete a Membership Application Form</a:t>
            </a:r>
          </a:p>
          <a:p>
            <a:r>
              <a:rPr lang="en-US" dirty="0"/>
              <a:t>Mail to </a:t>
            </a:r>
            <a:r>
              <a:rPr lang="en-US" dirty="0">
                <a:hlinkClick r:id="rId2"/>
              </a:rPr>
              <a:t>chairperson@namgha.org</a:t>
            </a:r>
            <a:r>
              <a:rPr lang="en-US" dirty="0"/>
              <a:t> or </a:t>
            </a:r>
            <a:r>
              <a:rPr lang="en-ZA" dirty="0">
                <a:hlinkClick r:id="rId3"/>
              </a:rPr>
              <a:t>secretary@namgha.org</a:t>
            </a:r>
            <a:endParaRPr lang="en-US" dirty="0"/>
          </a:p>
        </p:txBody>
      </p:sp>
    </p:spTree>
    <p:extLst>
      <p:ext uri="{BB962C8B-B14F-4D97-AF65-F5344CB8AC3E}">
        <p14:creationId xmlns:p14="http://schemas.microsoft.com/office/powerpoint/2010/main" val="82891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5464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EE7BB-4313-6740-791C-7A9AD969F82B}"/>
              </a:ext>
            </a:extLst>
          </p:cNvPr>
          <p:cNvSpPr>
            <a:spLocks noGrp="1"/>
          </p:cNvSpPr>
          <p:nvPr>
            <p:ph type="title" idx="4294967295"/>
          </p:nvPr>
        </p:nvSpPr>
        <p:spPr>
          <a:xfrm>
            <a:off x="516000" y="377491"/>
            <a:ext cx="11160000" cy="720000"/>
          </a:xfrm>
          <a:prstGeom prst="rect">
            <a:avLst/>
          </a:prstGeom>
          <a:gradFill flip="none" rotWithShape="1">
            <a:gsLst>
              <a:gs pos="18000">
                <a:srgbClr val="224A7F"/>
              </a:gs>
              <a:gs pos="31000">
                <a:srgbClr val="267D3D"/>
              </a:gs>
              <a:gs pos="12000">
                <a:srgbClr val="CE2149"/>
              </a:gs>
              <a:gs pos="8000">
                <a:srgbClr val="F7DD0F"/>
              </a:gs>
            </a:gsLst>
            <a:path path="circle">
              <a:fillToRect l="100000" b="100000"/>
            </a:path>
            <a:tileRect t="-100000" r="-100000"/>
          </a:gradFill>
        </p:spPr>
        <p:txBody>
          <a:bodyPr vert="horz" lIns="91440" tIns="45720" rIns="91440" bIns="45720" rtlCol="0" anchor="ctr">
            <a:normAutofit/>
          </a:bodyPr>
          <a:lstStyle/>
          <a:p>
            <a:r>
              <a:rPr lang="en-NA" sz="2500" dirty="0">
                <a:latin typeface="Gilroy ExtraBold" panose="00000900000000000000" pitchFamily="2" charset="0"/>
              </a:rPr>
              <a:t>Authorised colour schemes &amp; logo’s</a:t>
            </a:r>
          </a:p>
        </p:txBody>
      </p:sp>
      <p:pic>
        <p:nvPicPr>
          <p:cNvPr id="5" name="Content Placeholder 4" descr="Logo&#10;&#10;Description automatically generated">
            <a:extLst>
              <a:ext uri="{FF2B5EF4-FFF2-40B4-BE49-F238E27FC236}">
                <a16:creationId xmlns:a16="http://schemas.microsoft.com/office/drawing/2014/main" id="{33C107B5-19BD-601B-E2B7-647D0EA00A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4891" y="2091895"/>
            <a:ext cx="4574961" cy="1718151"/>
          </a:xfrm>
        </p:spPr>
      </p:pic>
      <p:graphicFrame>
        <p:nvGraphicFramePr>
          <p:cNvPr id="4" name="Table 5">
            <a:extLst>
              <a:ext uri="{FF2B5EF4-FFF2-40B4-BE49-F238E27FC236}">
                <a16:creationId xmlns:a16="http://schemas.microsoft.com/office/drawing/2014/main" id="{85D2605F-660C-640B-E263-30261BED646F}"/>
              </a:ext>
            </a:extLst>
          </p:cNvPr>
          <p:cNvGraphicFramePr>
            <a:graphicFrameLocks noGrp="1"/>
          </p:cNvGraphicFramePr>
          <p:nvPr>
            <p:extLst>
              <p:ext uri="{D42A27DB-BD31-4B8C-83A1-F6EECF244321}">
                <p14:modId xmlns:p14="http://schemas.microsoft.com/office/powerpoint/2010/main" val="2593796465"/>
              </p:ext>
            </p:extLst>
          </p:nvPr>
        </p:nvGraphicFramePr>
        <p:xfrm>
          <a:off x="1548525" y="1762251"/>
          <a:ext cx="731687" cy="2377440"/>
        </p:xfrm>
        <a:graphic>
          <a:graphicData uri="http://schemas.openxmlformats.org/drawingml/2006/table">
            <a:tbl>
              <a:tblPr firstRow="1" bandRow="1">
                <a:tableStyleId>{5C22544A-7EE6-4342-B048-85BDC9FD1C3A}</a:tableStyleId>
              </a:tblPr>
              <a:tblGrid>
                <a:gridCol w="731687">
                  <a:extLst>
                    <a:ext uri="{9D8B030D-6E8A-4147-A177-3AD203B41FA5}">
                      <a16:colId xmlns:a16="http://schemas.microsoft.com/office/drawing/2014/main" val="2134682205"/>
                    </a:ext>
                  </a:extLst>
                </a:gridCol>
              </a:tblGrid>
              <a:tr h="370840">
                <a:tc>
                  <a:txBody>
                    <a:bodyPr/>
                    <a:lstStyle/>
                    <a:p>
                      <a:r>
                        <a:rPr lang="en-NA" sz="1100" dirty="0"/>
                        <a:t>R: 34</a:t>
                      </a:r>
                    </a:p>
                    <a:p>
                      <a:r>
                        <a:rPr lang="en-NA" sz="1100" dirty="0"/>
                        <a:t>G: 75</a:t>
                      </a:r>
                    </a:p>
                    <a:p>
                      <a:r>
                        <a:rPr lang="en-NA" sz="1100" dirty="0"/>
                        <a:t>B: 127</a:t>
                      </a:r>
                    </a:p>
                  </a:txBody>
                  <a:tcPr/>
                </a:tc>
                <a:extLst>
                  <a:ext uri="{0D108BD9-81ED-4DB2-BD59-A6C34878D82A}">
                    <a16:rowId xmlns:a16="http://schemas.microsoft.com/office/drawing/2014/main" val="2616554983"/>
                  </a:ext>
                </a:extLst>
              </a:tr>
              <a:tr h="370840">
                <a:tc>
                  <a:txBody>
                    <a:bodyPr/>
                    <a:lstStyle/>
                    <a:p>
                      <a:r>
                        <a:rPr lang="en-NA" sz="1100" dirty="0"/>
                        <a:t>R: 38</a:t>
                      </a:r>
                    </a:p>
                    <a:p>
                      <a:r>
                        <a:rPr lang="en-NA" sz="1100" dirty="0"/>
                        <a:t>G: 125</a:t>
                      </a:r>
                    </a:p>
                    <a:p>
                      <a:r>
                        <a:rPr lang="en-NA" sz="1100" dirty="0"/>
                        <a:t>B: 61</a:t>
                      </a:r>
                    </a:p>
                  </a:txBody>
                  <a:tcPr/>
                </a:tc>
                <a:extLst>
                  <a:ext uri="{0D108BD9-81ED-4DB2-BD59-A6C34878D82A}">
                    <a16:rowId xmlns:a16="http://schemas.microsoft.com/office/drawing/2014/main" val="1471295621"/>
                  </a:ext>
                </a:extLst>
              </a:tr>
              <a:tr h="370840">
                <a:tc>
                  <a:txBody>
                    <a:bodyPr/>
                    <a:lstStyle/>
                    <a:p>
                      <a:r>
                        <a:rPr lang="en-NA" sz="1100" dirty="0"/>
                        <a:t>R: 206</a:t>
                      </a:r>
                    </a:p>
                    <a:p>
                      <a:r>
                        <a:rPr lang="en-NA" sz="1100" dirty="0"/>
                        <a:t>G: 33</a:t>
                      </a:r>
                    </a:p>
                    <a:p>
                      <a:r>
                        <a:rPr lang="en-NA" sz="1100" dirty="0"/>
                        <a:t>B: 77</a:t>
                      </a:r>
                    </a:p>
                  </a:txBody>
                  <a:tcPr/>
                </a:tc>
                <a:extLst>
                  <a:ext uri="{0D108BD9-81ED-4DB2-BD59-A6C34878D82A}">
                    <a16:rowId xmlns:a16="http://schemas.microsoft.com/office/drawing/2014/main" val="88968491"/>
                  </a:ext>
                </a:extLst>
              </a:tr>
              <a:tr h="370840">
                <a:tc>
                  <a:txBody>
                    <a:bodyPr/>
                    <a:lstStyle/>
                    <a:p>
                      <a:r>
                        <a:rPr lang="en-NA" sz="1100" dirty="0"/>
                        <a:t>R: 247</a:t>
                      </a:r>
                    </a:p>
                    <a:p>
                      <a:r>
                        <a:rPr lang="en-NA" sz="1100" dirty="0"/>
                        <a:t>G: 221</a:t>
                      </a:r>
                    </a:p>
                    <a:p>
                      <a:r>
                        <a:rPr lang="en-NA" sz="1100" dirty="0"/>
                        <a:t>B: 16</a:t>
                      </a:r>
                    </a:p>
                  </a:txBody>
                  <a:tcPr/>
                </a:tc>
                <a:extLst>
                  <a:ext uri="{0D108BD9-81ED-4DB2-BD59-A6C34878D82A}">
                    <a16:rowId xmlns:a16="http://schemas.microsoft.com/office/drawing/2014/main" val="507292916"/>
                  </a:ext>
                </a:extLst>
              </a:tr>
            </a:tbl>
          </a:graphicData>
        </a:graphic>
      </p:graphicFrame>
      <p:sp>
        <p:nvSpPr>
          <p:cNvPr id="6" name="Oval 5">
            <a:extLst>
              <a:ext uri="{FF2B5EF4-FFF2-40B4-BE49-F238E27FC236}">
                <a16:creationId xmlns:a16="http://schemas.microsoft.com/office/drawing/2014/main" id="{4E76783C-7082-2FE3-733C-92A42AAA0CE0}"/>
              </a:ext>
            </a:extLst>
          </p:cNvPr>
          <p:cNvSpPr>
            <a:spLocks noChangeAspect="1"/>
          </p:cNvSpPr>
          <p:nvPr/>
        </p:nvSpPr>
        <p:spPr>
          <a:xfrm>
            <a:off x="847293" y="1762251"/>
            <a:ext cx="540976" cy="540000"/>
          </a:xfrm>
          <a:prstGeom prst="ellipse">
            <a:avLst/>
          </a:prstGeom>
          <a:solidFill>
            <a:srgbClr val="224A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A"/>
          </a:p>
        </p:txBody>
      </p:sp>
      <p:sp>
        <p:nvSpPr>
          <p:cNvPr id="8" name="Oval 7">
            <a:extLst>
              <a:ext uri="{FF2B5EF4-FFF2-40B4-BE49-F238E27FC236}">
                <a16:creationId xmlns:a16="http://schemas.microsoft.com/office/drawing/2014/main" id="{8E198338-19CF-9FF7-8A21-B7086C879115}"/>
              </a:ext>
            </a:extLst>
          </p:cNvPr>
          <p:cNvSpPr>
            <a:spLocks noChangeAspect="1"/>
          </p:cNvSpPr>
          <p:nvPr/>
        </p:nvSpPr>
        <p:spPr>
          <a:xfrm>
            <a:off x="847293" y="2371772"/>
            <a:ext cx="540976" cy="540000"/>
          </a:xfrm>
          <a:prstGeom prst="ellipse">
            <a:avLst/>
          </a:prstGeom>
          <a:solidFill>
            <a:srgbClr val="267D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A"/>
          </a:p>
        </p:txBody>
      </p:sp>
      <p:sp>
        <p:nvSpPr>
          <p:cNvPr id="9" name="Oval 8">
            <a:extLst>
              <a:ext uri="{FF2B5EF4-FFF2-40B4-BE49-F238E27FC236}">
                <a16:creationId xmlns:a16="http://schemas.microsoft.com/office/drawing/2014/main" id="{7B138B0A-1373-5BD5-0066-BBE46F1C2183}"/>
              </a:ext>
            </a:extLst>
          </p:cNvPr>
          <p:cNvSpPr>
            <a:spLocks noChangeAspect="1"/>
          </p:cNvSpPr>
          <p:nvPr/>
        </p:nvSpPr>
        <p:spPr>
          <a:xfrm>
            <a:off x="847293" y="2981293"/>
            <a:ext cx="540976" cy="540000"/>
          </a:xfrm>
          <a:prstGeom prst="ellipse">
            <a:avLst/>
          </a:prstGeom>
          <a:solidFill>
            <a:srgbClr val="CE21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A"/>
          </a:p>
        </p:txBody>
      </p:sp>
      <p:sp>
        <p:nvSpPr>
          <p:cNvPr id="10" name="Oval 9">
            <a:extLst>
              <a:ext uri="{FF2B5EF4-FFF2-40B4-BE49-F238E27FC236}">
                <a16:creationId xmlns:a16="http://schemas.microsoft.com/office/drawing/2014/main" id="{F15C39BC-6F85-B47E-BE95-4F784F0F5EAB}"/>
              </a:ext>
            </a:extLst>
          </p:cNvPr>
          <p:cNvSpPr>
            <a:spLocks noChangeAspect="1"/>
          </p:cNvSpPr>
          <p:nvPr/>
        </p:nvSpPr>
        <p:spPr>
          <a:xfrm>
            <a:off x="847293" y="3590814"/>
            <a:ext cx="540976" cy="540000"/>
          </a:xfrm>
          <a:prstGeom prst="ellipse">
            <a:avLst/>
          </a:prstGeom>
          <a:solidFill>
            <a:srgbClr val="F7DD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A"/>
          </a:p>
        </p:txBody>
      </p:sp>
      <p:pic>
        <p:nvPicPr>
          <p:cNvPr id="11" name="Content Placeholder 4" descr="Logo&#10;&#10;Description automatically generated">
            <a:extLst>
              <a:ext uri="{FF2B5EF4-FFF2-40B4-BE49-F238E27FC236}">
                <a16:creationId xmlns:a16="http://schemas.microsoft.com/office/drawing/2014/main" id="{1A983554-B592-1BCB-31C5-A7A2402E640B}"/>
              </a:ext>
            </a:extLst>
          </p:cNvPr>
          <p:cNvPicPr>
            <a:picLocks noChangeAspect="1"/>
          </p:cNvPicPr>
          <p:nvPr/>
        </p:nvPicPr>
        <p:blipFill rotWithShape="1">
          <a:blip r:embed="rId2">
            <a:extLst>
              <a:ext uri="{28A0092B-C50C-407E-A947-70E740481C1C}">
                <a14:useLocalDpi xmlns:a14="http://schemas.microsoft.com/office/drawing/2010/main" val="0"/>
              </a:ext>
            </a:extLst>
          </a:blip>
          <a:srcRect l="4183" t="13239" r="6280" b="10038"/>
          <a:stretch/>
        </p:blipFill>
        <p:spPr>
          <a:xfrm>
            <a:off x="0" y="6318000"/>
            <a:ext cx="1678039" cy="540000"/>
          </a:xfrm>
          <a:prstGeom prst="rect">
            <a:avLst/>
          </a:prstGeom>
        </p:spPr>
      </p:pic>
      <p:pic>
        <p:nvPicPr>
          <p:cNvPr id="27" name="Picture 26" descr="Logo&#10;&#10;Description automatically generated">
            <a:extLst>
              <a:ext uri="{FF2B5EF4-FFF2-40B4-BE49-F238E27FC236}">
                <a16:creationId xmlns:a16="http://schemas.microsoft.com/office/drawing/2014/main" id="{F05BE2B6-2EE9-F478-7493-DB0A941EE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0071" y="5083950"/>
            <a:ext cx="1882700" cy="1882700"/>
          </a:xfrm>
          <a:prstGeom prst="rect">
            <a:avLst/>
          </a:prstGeom>
        </p:spPr>
      </p:pic>
      <p:pic>
        <p:nvPicPr>
          <p:cNvPr id="29" name="Picture 28" descr="Logo&#10;&#10;Description automatically generated">
            <a:extLst>
              <a:ext uri="{FF2B5EF4-FFF2-40B4-BE49-F238E27FC236}">
                <a16:creationId xmlns:a16="http://schemas.microsoft.com/office/drawing/2014/main" id="{FD7F6B16-83EC-8E9F-5651-BFB9832689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53636" y="1595801"/>
            <a:ext cx="2989839" cy="2989839"/>
          </a:xfrm>
          <a:prstGeom prst="rect">
            <a:avLst/>
          </a:prstGeom>
        </p:spPr>
      </p:pic>
      <p:sp>
        <p:nvSpPr>
          <p:cNvPr id="7" name="Date Placeholder 6">
            <a:extLst>
              <a:ext uri="{FF2B5EF4-FFF2-40B4-BE49-F238E27FC236}">
                <a16:creationId xmlns:a16="http://schemas.microsoft.com/office/drawing/2014/main" id="{F98E7D77-5D23-966F-13D1-2B4FCB7C81BE}"/>
              </a:ext>
            </a:extLst>
          </p:cNvPr>
          <p:cNvSpPr>
            <a:spLocks noGrp="1"/>
          </p:cNvSpPr>
          <p:nvPr>
            <p:ph type="dt" sz="half" idx="2"/>
          </p:nvPr>
        </p:nvSpPr>
        <p:spPr>
          <a:xfrm>
            <a:off x="1945303" y="6405437"/>
            <a:ext cx="1575137" cy="365125"/>
          </a:xfrm>
        </p:spPr>
        <p:txBody>
          <a:bodyPr/>
          <a:lstStyle/>
          <a:p>
            <a:r>
              <a:rPr lang="en-US"/>
              <a:t>28 September 2022</a:t>
            </a:r>
            <a:endParaRPr lang="en-ZA"/>
          </a:p>
        </p:txBody>
      </p:sp>
      <p:sp>
        <p:nvSpPr>
          <p:cNvPr id="12" name="Slide Number Placeholder 11">
            <a:extLst>
              <a:ext uri="{FF2B5EF4-FFF2-40B4-BE49-F238E27FC236}">
                <a16:creationId xmlns:a16="http://schemas.microsoft.com/office/drawing/2014/main" id="{859DDA15-5A39-2EAE-0963-A32D85A73993}"/>
              </a:ext>
            </a:extLst>
          </p:cNvPr>
          <p:cNvSpPr>
            <a:spLocks noGrp="1"/>
          </p:cNvSpPr>
          <p:nvPr>
            <p:ph type="sldNum" sz="quarter" idx="4"/>
          </p:nvPr>
        </p:nvSpPr>
        <p:spPr>
          <a:xfrm>
            <a:off x="10246697" y="6405437"/>
            <a:ext cx="1429301" cy="365125"/>
          </a:xfrm>
        </p:spPr>
        <p:txBody>
          <a:bodyPr/>
          <a:lstStyle/>
          <a:p>
            <a:fld id="{5545F28D-0642-4977-BE64-947D9FBEC688}" type="slidenum">
              <a:rPr lang="en-ZA" smtClean="0"/>
              <a:t>9</a:t>
            </a:fld>
            <a:endParaRPr lang="en-ZA" dirty="0"/>
          </a:p>
        </p:txBody>
      </p:sp>
    </p:spTree>
    <p:extLst>
      <p:ext uri="{BB962C8B-B14F-4D97-AF65-F5344CB8AC3E}">
        <p14:creationId xmlns:p14="http://schemas.microsoft.com/office/powerpoint/2010/main" val="1379794546"/>
      </p:ext>
    </p:extLst>
  </p:cSld>
  <p:clrMapOvr>
    <a:masterClrMapping/>
  </p:clrMapOvr>
  <p:transition spd="slow">
    <p:push dir="u"/>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1752</TotalTime>
  <Words>971</Words>
  <Application>Microsoft Macintosh PowerPoint</Application>
  <PresentationFormat>Widescreen</PresentationFormat>
  <Paragraphs>114</Paragraphs>
  <Slides>11</Slides>
  <Notes>0</Notes>
  <HiddenSlides>3</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11</vt:i4>
      </vt:variant>
    </vt:vector>
  </HeadingPairs>
  <TitlesOfParts>
    <vt:vector size="19" baseType="lpstr">
      <vt:lpstr>Arial</vt:lpstr>
      <vt:lpstr>Calibri</vt:lpstr>
      <vt:lpstr>Gilroy</vt:lpstr>
      <vt:lpstr>Gilroy ExtraBold</vt:lpstr>
      <vt:lpstr>Custom Design</vt:lpstr>
      <vt:lpstr>2_Custom Design</vt:lpstr>
      <vt:lpstr>Office Theme</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Authorised colour schemes &amp; logo’s</vt:lpstr>
      <vt:lpstr>Authorised black logo’s</vt:lpstr>
      <vt:lpstr>Authorised colour schemes &amp; logo’s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Namibia Green Hydrogen Business Forum</dc:title>
  <dc:creator>Margaret Mutschler</dc:creator>
  <cp:lastModifiedBy>Johan Lepen</cp:lastModifiedBy>
  <cp:revision>111</cp:revision>
  <cp:lastPrinted>2021-12-13T07:35:21Z</cp:lastPrinted>
  <dcterms:created xsi:type="dcterms:W3CDTF">2021-11-05T05:33:26Z</dcterms:created>
  <dcterms:modified xsi:type="dcterms:W3CDTF">2022-09-29T06:27:59Z</dcterms:modified>
</cp:coreProperties>
</file>